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6" r:id="rId5"/>
  </p:sldMasterIdLst>
  <p:notesMasterIdLst>
    <p:notesMasterId r:id="rId16"/>
  </p:notesMasterIdLst>
  <p:sldIdLst>
    <p:sldId id="514" r:id="rId6"/>
    <p:sldId id="789" r:id="rId7"/>
    <p:sldId id="790" r:id="rId8"/>
    <p:sldId id="791" r:id="rId9"/>
    <p:sldId id="792" r:id="rId10"/>
    <p:sldId id="793" r:id="rId11"/>
    <p:sldId id="350" r:id="rId12"/>
    <p:sldId id="821" r:id="rId13"/>
    <p:sldId id="822" r:id="rId14"/>
    <p:sldId id="823" r:id="rId15"/>
    <p:sldId id="474" r:id="rId17"/>
    <p:sldId id="475" r:id="rId18"/>
    <p:sldId id="476" r:id="rId19"/>
    <p:sldId id="477" r:id="rId20"/>
    <p:sldId id="432" r:id="rId21"/>
    <p:sldId id="433" r:id="rId22"/>
    <p:sldId id="685" r:id="rId23"/>
    <p:sldId id="687" r:id="rId24"/>
    <p:sldId id="711" r:id="rId25"/>
    <p:sldId id="712" r:id="rId26"/>
    <p:sldId id="688" r:id="rId27"/>
    <p:sldId id="713" r:id="rId28"/>
    <p:sldId id="683" r:id="rId29"/>
    <p:sldId id="684" r:id="rId30"/>
    <p:sldId id="434" r:id="rId31"/>
    <p:sldId id="400" r:id="rId32"/>
    <p:sldId id="319" r:id="rId33"/>
    <p:sldId id="402" r:id="rId34"/>
    <p:sldId id="403" r:id="rId35"/>
    <p:sldId id="323" r:id="rId36"/>
    <p:sldId id="435" r:id="rId37"/>
    <p:sldId id="438" r:id="rId38"/>
    <p:sldId id="466" r:id="rId39"/>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6565"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330"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095" algn="l" defTabSz="913765" rtl="0" eaLnBrk="1" latinLnBrk="0" hangingPunct="1">
      <a:defRPr sz="1800" kern="1200">
        <a:solidFill>
          <a:schemeClr val="tx1"/>
        </a:solidFill>
        <a:latin typeface="+mn-lt"/>
        <a:ea typeface="+mn-ea"/>
        <a:cs typeface="+mn-cs"/>
      </a:defRPr>
    </a:lvl6pPr>
    <a:lvl7pPr marL="2740660" algn="l" defTabSz="913765" rtl="0" eaLnBrk="1" latinLnBrk="0" hangingPunct="1">
      <a:defRPr sz="1800" kern="1200">
        <a:solidFill>
          <a:schemeClr val="tx1"/>
        </a:solidFill>
        <a:latin typeface="+mn-lt"/>
        <a:ea typeface="+mn-ea"/>
        <a:cs typeface="+mn-cs"/>
      </a:defRPr>
    </a:lvl7pPr>
    <a:lvl8pPr marL="3197225" algn="l" defTabSz="913765" rtl="0" eaLnBrk="1" latinLnBrk="0" hangingPunct="1">
      <a:defRPr sz="1800" kern="1200">
        <a:solidFill>
          <a:schemeClr val="tx1"/>
        </a:solidFill>
        <a:latin typeface="+mn-lt"/>
        <a:ea typeface="+mn-ea"/>
        <a:cs typeface="+mn-cs"/>
      </a:defRPr>
    </a:lvl8pPr>
    <a:lvl9pPr marL="3654425" algn="l" defTabSz="91376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卢潇潇" initials="卢"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CCCC"/>
    <a:srgbClr val="FF00FF"/>
    <a:srgbClr val="FF5050"/>
    <a:srgbClr val="FFFFFF"/>
    <a:srgbClr val="9BECFF"/>
    <a:srgbClr val="0099CC"/>
    <a:srgbClr val="FFDDD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186" y="-90"/>
      </p:cViewPr>
      <p:guideLst>
        <p:guide orient="horz" pos="1678"/>
        <p:guide pos="288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notesMaster" Target="notesMasters/notesMaster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05E99F-304C-42C5-A203-55A20BC2FC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48F89-CE99-478B-B86E-C3AADCC3C1A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6565"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330" algn="l" defTabSz="913765" rtl="0" eaLnBrk="1" latinLnBrk="0" hangingPunct="1">
      <a:defRPr sz="1200" kern="1200">
        <a:solidFill>
          <a:schemeClr val="tx1"/>
        </a:solidFill>
        <a:latin typeface="+mn-lt"/>
        <a:ea typeface="+mn-ea"/>
        <a:cs typeface="+mn-cs"/>
      </a:defRPr>
    </a:lvl4pPr>
    <a:lvl5pPr marL="1827530" algn="l" defTabSz="913765" rtl="0" eaLnBrk="1" latinLnBrk="0" hangingPunct="1">
      <a:defRPr sz="1200" kern="1200">
        <a:solidFill>
          <a:schemeClr val="tx1"/>
        </a:solidFill>
        <a:latin typeface="+mn-lt"/>
        <a:ea typeface="+mn-ea"/>
        <a:cs typeface="+mn-cs"/>
      </a:defRPr>
    </a:lvl5pPr>
    <a:lvl6pPr marL="2284095" algn="l" defTabSz="913765" rtl="0" eaLnBrk="1" latinLnBrk="0" hangingPunct="1">
      <a:defRPr sz="1200" kern="1200">
        <a:solidFill>
          <a:schemeClr val="tx1"/>
        </a:solidFill>
        <a:latin typeface="+mn-lt"/>
        <a:ea typeface="+mn-ea"/>
        <a:cs typeface="+mn-cs"/>
      </a:defRPr>
    </a:lvl6pPr>
    <a:lvl7pPr marL="2740660" algn="l" defTabSz="913765" rtl="0" eaLnBrk="1" latinLnBrk="0" hangingPunct="1">
      <a:defRPr sz="1200" kern="1200">
        <a:solidFill>
          <a:schemeClr val="tx1"/>
        </a:solidFill>
        <a:latin typeface="+mn-lt"/>
        <a:ea typeface="+mn-ea"/>
        <a:cs typeface="+mn-cs"/>
      </a:defRPr>
    </a:lvl7pPr>
    <a:lvl8pPr marL="3197225" algn="l" defTabSz="913765" rtl="0" eaLnBrk="1" latinLnBrk="0" hangingPunct="1">
      <a:defRPr sz="1200" kern="1200">
        <a:solidFill>
          <a:schemeClr val="tx1"/>
        </a:solidFill>
        <a:latin typeface="+mn-lt"/>
        <a:ea typeface="+mn-ea"/>
        <a:cs typeface="+mn-cs"/>
      </a:defRPr>
    </a:lvl8pPr>
    <a:lvl9pPr marL="365442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B48F89-CE99-478B-B86E-C3AADCC3C1A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78"/>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5" y="273878"/>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502413" y="1941245"/>
            <a:ext cx="8139178" cy="674375"/>
          </a:xfrm>
        </p:spPr>
        <p:txBody>
          <a:bodyPr lIns="76136" tIns="28574" rIns="19049" bIns="28574" anchor="t" anchorCtr="0">
            <a:noAutofit/>
          </a:bodyPr>
          <a:lstStyle>
            <a:lvl1pPr algn="ctr">
              <a:defRPr sz="4100" b="0" spc="45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502413" y="2674620"/>
            <a:ext cx="8139178" cy="713238"/>
          </a:xfrm>
        </p:spPr>
        <p:txBody>
          <a:bodyPr lIns="76136" tIns="28574" rIns="57103" bIns="28574">
            <a:noAutofit/>
          </a:bodyPr>
          <a:lstStyle>
            <a:lvl1pPr marL="0" indent="0" algn="ctr" eaLnBrk="1" fontAlgn="auto" latinLnBrk="0" hangingPunct="1">
              <a:lnSpc>
                <a:spcPct val="100000"/>
              </a:lnSpc>
              <a:buNone/>
              <a:defRPr sz="1800" u="none" strike="noStrike" kern="1200" cap="none" spc="150" normalizeH="0" baseline="0">
                <a:solidFill>
                  <a:schemeClr val="tx1"/>
                </a:solidFill>
                <a:uFillTx/>
              </a:defRPr>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3" y="972000"/>
            <a:ext cx="8139178" cy="378101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9" y="2856549"/>
            <a:ext cx="8139178" cy="468634"/>
          </a:xfrm>
        </p:spPr>
        <p:txBody>
          <a:bodyPr lIns="76136" tIns="28574" rIns="47593" bIns="28574" anchor="t" anchorCtr="0">
            <a:noAutofit/>
          </a:bodyPr>
          <a:lstStyle>
            <a:lvl1pPr>
              <a:defRPr sz="2700" b="0" u="none" strike="noStrike" kern="1200" cap="none" spc="225"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02446" y="3383791"/>
            <a:ext cx="8139178" cy="808489"/>
          </a:xfrm>
        </p:spPr>
        <p:txBody>
          <a:bodyPr lIns="76136" tIns="28574" rIns="57103" bIns="28574">
            <a:noAutofit/>
          </a:bodyPr>
          <a:lstStyle>
            <a:lvl1pPr marL="0" indent="0" eaLnBrk="1" fontAlgn="auto" latinLnBrk="0" hangingPunct="1">
              <a:buNone/>
              <a:defRPr kumimoji="0" lang="zh-CN" altLang="en-US" sz="1200" b="0" i="0" u="none" strike="noStrike" kern="1200" cap="none" spc="113"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7" y="972000"/>
            <a:ext cx="3962432" cy="3780000"/>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679158" y="972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972001"/>
            <a:ext cx="3962432" cy="285752"/>
          </a:xfrm>
        </p:spPr>
        <p:txBody>
          <a:bodyPr lIns="76136" tIns="28574" rIns="57103" bIns="28574" anchor="t" anchorCtr="0">
            <a:no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solidFill>
                <a:uFillTx/>
              </a:defRPr>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341784"/>
            <a:ext cx="3962400" cy="341417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972001"/>
            <a:ext cx="3962432" cy="285752"/>
          </a:xfrm>
        </p:spPr>
        <p:txBody>
          <a:bodyPr vert="horz" lIns="76136" tIns="28574" rIns="57103" bIns="28574" rtlCol="0" anchor="t" anchorCtr="0">
            <a:noAutofit/>
          </a:bodyPr>
          <a:lstStyle>
            <a:lvl1pPr marL="0" marR="0" lvl="0" indent="0" algn="l" defTabSz="685165"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solidFill>
                <a:uFillTx/>
                <a:latin typeface="+mn-lt"/>
                <a:ea typeface="+mn-ea"/>
                <a:cs typeface="+mn-cs"/>
                <a:sym typeface="+mn-ea"/>
              </a:defRPr>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1341784"/>
            <a:ext cx="3962432" cy="341417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502447" y="972000"/>
            <a:ext cx="3962432" cy="3780000"/>
          </a:xfrm>
        </p:spPr>
        <p:txBody>
          <a:bodyPr vert="horz" lIns="76136" tIns="0" rIns="61865" bIns="0" rtlCol="0">
            <a:noAutofit/>
          </a:bodyPr>
          <a:lstStyle>
            <a:lvl1pPr marL="0" marR="0" lvl="0" indent="0" algn="l" defTabSz="68516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972000"/>
            <a:ext cx="3962432" cy="3780000"/>
          </a:xfrm>
        </p:spPr>
        <p:txBody>
          <a:bodyPr vert="horz" lIns="76136" tIns="0" rIns="61865" bIns="0" rtlCol="0">
            <a:norm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2"/>
            <a:ext cx="713238" cy="4041680"/>
          </a:xfrm>
        </p:spPr>
        <p:txBody>
          <a:bodyPr vert="eaVert" lIns="76136" tIns="28574" rIns="57103" bIns="28574" rtlCol="0" anchor="ctr" anchorCtr="0">
            <a:noAutofit/>
          </a:bodyPr>
          <a:lstStyle>
            <a:lvl1pPr marL="0" marR="0" lvl="0" algn="l" defTabSz="685165"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6" y="714376"/>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502449" y="714381"/>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2" name="标题 1"/>
          <p:cNvSpPr>
            <a:spLocks noGrp="1"/>
          </p:cNvSpPr>
          <p:nvPr>
            <p:ph type="title" hasCustomPrompt="1"/>
            <p:custDataLst>
              <p:tags r:id="rId5"/>
            </p:custDataLst>
          </p:nvPr>
        </p:nvSpPr>
        <p:spPr>
          <a:xfrm>
            <a:off x="502413" y="1941245"/>
            <a:ext cx="8139178" cy="674375"/>
          </a:xfrm>
        </p:spPr>
        <p:txBody>
          <a:bodyPr vert="horz" lIns="76136" tIns="28574" rIns="19049" bIns="28574" rtlCol="0" anchor="t" anchorCtr="0">
            <a:noAutofit/>
          </a:bodyPr>
          <a:lstStyle>
            <a:lvl1pPr marL="0" marR="0" algn="ctr" defTabSz="685165" rtl="0" eaLnBrk="1" fontAlgn="auto" latinLnBrk="0" hangingPunct="1">
              <a:lnSpc>
                <a:spcPct val="100000"/>
              </a:lnSpc>
              <a:buNone/>
              <a:defRPr kumimoji="0" lang="zh-CN" altLang="en-US" sz="410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31"/>
            <a:ext cx="6858000" cy="1241822"/>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36"/>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2" y="1260872"/>
            <a:ext cx="3887391"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2"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38"/>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60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601"/>
            <a:ext cx="4629150" cy="3655219"/>
          </a:xfrm>
        </p:spPr>
        <p:txBody>
          <a:bodyPr/>
          <a:lstStyle>
            <a:lvl1pPr marL="0" indent="0">
              <a:buNone/>
              <a:defRPr sz="2400"/>
            </a:lvl1pPr>
            <a:lvl2pPr marL="342900" indent="0">
              <a:buNone/>
              <a:defRPr sz="2100"/>
            </a:lvl2pPr>
            <a:lvl3pPr marL="685165" indent="0">
              <a:buNone/>
              <a:defRPr sz="1800"/>
            </a:lvl3pPr>
            <a:lvl4pPr marL="1028065" indent="0">
              <a:buNone/>
              <a:defRPr sz="1500"/>
            </a:lvl4pPr>
            <a:lvl5pPr marL="1370330" indent="0">
              <a:buNone/>
              <a:defRPr sz="1500"/>
            </a:lvl5pPr>
            <a:lvl6pPr marL="1713230" indent="0">
              <a:buNone/>
              <a:defRPr sz="1500"/>
            </a:lvl6pPr>
            <a:lvl7pPr marL="2056130" indent="0">
              <a:buNone/>
              <a:defRPr sz="1500"/>
            </a:lvl7pPr>
            <a:lvl8pPr marL="2398395" indent="0">
              <a:buNone/>
              <a:defRPr sz="1500"/>
            </a:lvl8pPr>
            <a:lvl9pPr marL="2741295" indent="0">
              <a:buNone/>
              <a:defRPr sz="1500"/>
            </a:lvl9pPr>
          </a:lstStyle>
          <a:p>
            <a:endParaRPr lang="zh-CN" altLang="en-US"/>
          </a:p>
        </p:txBody>
      </p:sp>
      <p:sp>
        <p:nvSpPr>
          <p:cNvPr id="4" name="文本占位符 3"/>
          <p:cNvSpPr>
            <a:spLocks noGrp="1"/>
          </p:cNvSpPr>
          <p:nvPr>
            <p:ph type="body" sz="half" idx="2" hasCustomPrompt="1"/>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76"/>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2" y="273876"/>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502413" y="1941238"/>
            <a:ext cx="8139178" cy="674375"/>
          </a:xfrm>
        </p:spPr>
        <p:txBody>
          <a:bodyPr lIns="76150" tIns="28574" rIns="19049" bIns="28574" anchor="t" anchorCtr="0">
            <a:noAutofit/>
          </a:bodyPr>
          <a:lstStyle>
            <a:lvl1pPr algn="ctr">
              <a:defRPr sz="4100" b="0" spc="45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502413" y="2674620"/>
            <a:ext cx="8139178" cy="713238"/>
          </a:xfrm>
        </p:spPr>
        <p:txBody>
          <a:bodyPr lIns="76150" tIns="28574" rIns="57113" bIns="28574">
            <a:noAutofit/>
          </a:bodyPr>
          <a:lstStyle>
            <a:lvl1pPr marL="0" indent="0" algn="ctr" eaLnBrk="1" fontAlgn="auto" latinLnBrk="0" hangingPunct="1">
              <a:lnSpc>
                <a:spcPct val="100000"/>
              </a:lnSpc>
              <a:buNone/>
              <a:defRPr sz="1800" u="none" strike="noStrike" kern="1200" cap="none" spc="150" normalizeH="0" baseline="0">
                <a:solidFill>
                  <a:schemeClr val="tx1"/>
                </a:solidFill>
                <a:uFillTx/>
              </a:defRPr>
            </a:lvl1pPr>
            <a:lvl2pPr marL="342900" indent="0" algn="ctr">
              <a:buNone/>
              <a:defRPr sz="1500"/>
            </a:lvl2pPr>
            <a:lvl3pPr marL="685165" indent="0" algn="ctr">
              <a:buNone/>
              <a:defRPr sz="1400"/>
            </a:lvl3pPr>
            <a:lvl4pPr marL="1028065" indent="0" algn="ctr">
              <a:buNone/>
              <a:defRPr sz="1200"/>
            </a:lvl4pPr>
            <a:lvl5pPr marL="1370965" indent="0" algn="ctr">
              <a:buNone/>
              <a:defRPr sz="1200"/>
            </a:lvl5pPr>
            <a:lvl6pPr marL="1713230" indent="0" algn="ctr">
              <a:buNone/>
              <a:defRPr sz="1200"/>
            </a:lvl6pPr>
            <a:lvl7pPr marL="2056130" indent="0" algn="ctr">
              <a:buNone/>
              <a:defRPr sz="1200"/>
            </a:lvl7pPr>
            <a:lvl8pPr marL="2399030" indent="0" algn="ctr">
              <a:buNone/>
              <a:defRPr sz="1200"/>
            </a:lvl8pPr>
            <a:lvl9pPr marL="274129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3" y="972000"/>
            <a:ext cx="8139178" cy="378101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9" y="2856549"/>
            <a:ext cx="8139178" cy="468634"/>
          </a:xfrm>
        </p:spPr>
        <p:txBody>
          <a:bodyPr lIns="76150" tIns="28574" rIns="47600" bIns="28574" anchor="t" anchorCtr="0">
            <a:noAutofit/>
          </a:bodyPr>
          <a:lstStyle>
            <a:lvl1pPr>
              <a:defRPr sz="2700" b="0" u="none" strike="noStrike" kern="1200" cap="none" spc="225"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02446" y="3383784"/>
            <a:ext cx="8139178" cy="808489"/>
          </a:xfrm>
        </p:spPr>
        <p:txBody>
          <a:bodyPr lIns="76150" tIns="28574" rIns="57113" bIns="28574">
            <a:noAutofit/>
          </a:bodyPr>
          <a:lstStyle>
            <a:lvl1pPr marL="0" indent="0" eaLnBrk="1" fontAlgn="auto" latinLnBrk="0" hangingPunct="1">
              <a:buNone/>
              <a:defRPr kumimoji="0" lang="zh-CN" altLang="en-US" sz="1200" b="0" i="0" u="none" strike="noStrike" kern="1200" cap="none" spc="113"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965"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9030"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7" y="972000"/>
            <a:ext cx="3962432" cy="3780000"/>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679158" y="972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972001"/>
            <a:ext cx="3962432" cy="285752"/>
          </a:xfrm>
        </p:spPr>
        <p:txBody>
          <a:bodyPr lIns="76150" tIns="28574" rIns="57113" bIns="28574" anchor="t" anchorCtr="0">
            <a:no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solidFill>
                <a:uFillTx/>
              </a:defRPr>
            </a:lvl1pPr>
            <a:lvl2pPr marL="342900" indent="0">
              <a:buNone/>
              <a:defRPr sz="1500" b="1"/>
            </a:lvl2pPr>
            <a:lvl3pPr marL="685165" indent="0">
              <a:buNone/>
              <a:defRPr sz="1400" b="1"/>
            </a:lvl3pPr>
            <a:lvl4pPr marL="1028065" indent="0">
              <a:buNone/>
              <a:defRPr sz="1200" b="1"/>
            </a:lvl4pPr>
            <a:lvl5pPr marL="1370965" indent="0">
              <a:buNone/>
              <a:defRPr sz="1200" b="1"/>
            </a:lvl5pPr>
            <a:lvl6pPr marL="1713230" indent="0">
              <a:buNone/>
              <a:defRPr sz="1200" b="1"/>
            </a:lvl6pPr>
            <a:lvl7pPr marL="2056130" indent="0">
              <a:buNone/>
              <a:defRPr sz="1200" b="1"/>
            </a:lvl7pPr>
            <a:lvl8pPr marL="2399030" indent="0">
              <a:buNone/>
              <a:defRPr sz="1200" b="1"/>
            </a:lvl8pPr>
            <a:lvl9pPr marL="274129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341784"/>
            <a:ext cx="3962400" cy="341417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972001"/>
            <a:ext cx="3962432" cy="285752"/>
          </a:xfrm>
        </p:spPr>
        <p:txBody>
          <a:bodyPr vert="horz" lIns="76150" tIns="28574" rIns="57113" bIns="28574" rtlCol="0" anchor="t" anchorCtr="0">
            <a:noAutofit/>
          </a:bodyPr>
          <a:lstStyle>
            <a:lvl1pPr marL="0" marR="0" lvl="0" indent="0" algn="l" defTabSz="685165"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solidFill>
                <a:uFillTx/>
                <a:latin typeface="+mn-lt"/>
                <a:ea typeface="+mn-ea"/>
                <a:cs typeface="+mn-cs"/>
                <a:sym typeface="+mn-ea"/>
              </a:defRPr>
            </a:lvl1pPr>
            <a:lvl2pPr marL="342900" indent="0">
              <a:buNone/>
              <a:defRPr sz="1500" b="1"/>
            </a:lvl2pPr>
            <a:lvl3pPr marL="685165" indent="0">
              <a:buNone/>
              <a:defRPr sz="1400" b="1"/>
            </a:lvl3pPr>
            <a:lvl4pPr marL="1028065" indent="0">
              <a:buNone/>
              <a:defRPr sz="1200" b="1"/>
            </a:lvl4pPr>
            <a:lvl5pPr marL="1370965" indent="0">
              <a:buNone/>
              <a:defRPr sz="1200" b="1"/>
            </a:lvl5pPr>
            <a:lvl6pPr marL="1713230" indent="0">
              <a:buNone/>
              <a:defRPr sz="1200" b="1"/>
            </a:lvl6pPr>
            <a:lvl7pPr marL="2056130" indent="0">
              <a:buNone/>
              <a:defRPr sz="1200" b="1"/>
            </a:lvl7pPr>
            <a:lvl8pPr marL="2399030" indent="0">
              <a:buNone/>
              <a:defRPr sz="1200" b="1"/>
            </a:lvl8pPr>
            <a:lvl9pPr marL="2741295"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1341784"/>
            <a:ext cx="3962432" cy="341417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502447" y="972000"/>
            <a:ext cx="3962432" cy="3780000"/>
          </a:xfrm>
        </p:spPr>
        <p:txBody>
          <a:bodyPr vert="horz" lIns="76150" tIns="0" rIns="61876" bIns="0" rtlCol="0">
            <a:noAutofit/>
          </a:bodyPr>
          <a:lstStyle>
            <a:lvl1pPr marL="0" marR="0" lvl="0" indent="0" algn="l" defTabSz="68516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972000"/>
            <a:ext cx="3962432" cy="3780000"/>
          </a:xfrm>
        </p:spPr>
        <p:txBody>
          <a:bodyPr vert="horz" lIns="76150" tIns="0" rIns="61876" bIns="0" rtlCol="0">
            <a:norm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2"/>
            <a:ext cx="713238" cy="4041680"/>
          </a:xfrm>
        </p:spPr>
        <p:txBody>
          <a:bodyPr vert="eaVert" lIns="76150" tIns="28574" rIns="57113" bIns="28574" rtlCol="0" anchor="ctr" anchorCtr="0">
            <a:noAutofit/>
          </a:bodyPr>
          <a:lstStyle>
            <a:lvl1pPr marL="0" marR="0" lvl="0" algn="l" defTabSz="685165"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6" y="714376"/>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502449" y="714381"/>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2" name="标题 1"/>
          <p:cNvSpPr>
            <a:spLocks noGrp="1"/>
          </p:cNvSpPr>
          <p:nvPr>
            <p:ph type="title" hasCustomPrompt="1"/>
            <p:custDataLst>
              <p:tags r:id="rId5"/>
            </p:custDataLst>
          </p:nvPr>
        </p:nvSpPr>
        <p:spPr>
          <a:xfrm>
            <a:off x="502413" y="1941238"/>
            <a:ext cx="8139178" cy="674375"/>
          </a:xfrm>
        </p:spPr>
        <p:txBody>
          <a:bodyPr vert="horz" lIns="76150" tIns="28574" rIns="19049" bIns="28574" rtlCol="0" anchor="t" anchorCtr="0">
            <a:noAutofit/>
          </a:bodyPr>
          <a:lstStyle>
            <a:lvl1pPr marL="0" marR="0" algn="ctr" defTabSz="685165" rtl="0" eaLnBrk="1" fontAlgn="auto" latinLnBrk="0" hangingPunct="1">
              <a:lnSpc>
                <a:spcPct val="100000"/>
              </a:lnSpc>
              <a:buNone/>
              <a:defRPr kumimoji="0" lang="zh-CN" altLang="en-US" sz="410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5" y="1260872"/>
            <a:ext cx="3887391"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5"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603"/>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603"/>
            <a:ext cx="4629150" cy="3655219"/>
          </a:xfrm>
        </p:spPr>
        <p:txBody>
          <a:bodyPr/>
          <a:lstStyle>
            <a:lvl1pPr marL="0" indent="0">
              <a:buNone/>
              <a:defRPr sz="2400"/>
            </a:lvl1pPr>
            <a:lvl2pPr marL="342900" indent="0">
              <a:buNone/>
              <a:defRPr sz="2100"/>
            </a:lvl2pPr>
            <a:lvl3pPr marL="685165" indent="0">
              <a:buNone/>
              <a:defRPr sz="1800"/>
            </a:lvl3pPr>
            <a:lvl4pPr marL="1028065" indent="0">
              <a:buNone/>
              <a:defRPr sz="1500"/>
            </a:lvl4pPr>
            <a:lvl5pPr marL="1370330" indent="0">
              <a:buNone/>
              <a:defRPr sz="1500"/>
            </a:lvl5pPr>
            <a:lvl6pPr marL="1713230" indent="0">
              <a:buNone/>
              <a:defRPr sz="1500"/>
            </a:lvl6pPr>
            <a:lvl7pPr marL="2056130" indent="0">
              <a:buNone/>
              <a:defRPr sz="1500"/>
            </a:lvl7pPr>
            <a:lvl8pPr marL="2398395" indent="0">
              <a:buNone/>
              <a:defRPr sz="1500"/>
            </a:lvl8pPr>
            <a:lvl9pPr marL="2741295" indent="0">
              <a:buNone/>
              <a:defRPr sz="1500"/>
            </a:lvl9pPr>
          </a:lstStyle>
          <a:p>
            <a:endParaRPr lang="zh-CN" altLang="en-US"/>
          </a:p>
        </p:txBody>
      </p:sp>
      <p:sp>
        <p:nvSpPr>
          <p:cNvPr id="4" name="文本占位符 3"/>
          <p:cNvSpPr>
            <a:spLocks noGrp="1"/>
          </p:cNvSpPr>
          <p:nvPr>
            <p:ph type="body" sz="half" idx="2"/>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1.jpeg"/><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8" Type="http://schemas.openxmlformats.org/officeDocument/2006/relationships/theme" Target="../theme/theme4.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32" tIns="34289" rIns="68532" bIns="34289"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68532" tIns="34289" rIns="68532" bIns="34289"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68532" tIns="34289" rIns="68532" bIns="34289" rtlCol="0" anchor="ctr"/>
          <a:lstStyle>
            <a:lvl1pPr algn="l">
              <a:defRPr sz="900">
                <a:solidFill>
                  <a:schemeClr val="tx1">
                    <a:tint val="75000"/>
                  </a:schemeClr>
                </a:solidFill>
              </a:defRPr>
            </a:lvl1pPr>
          </a:lstStyle>
          <a:p>
            <a:pPr defTabSz="685165"/>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68532" tIns="34289" rIns="68532" bIns="34289" rtlCol="0" anchor="ctr"/>
          <a:lstStyle>
            <a:lvl1pPr algn="ctr">
              <a:defRPr sz="900">
                <a:solidFill>
                  <a:schemeClr val="tx1">
                    <a:tint val="75000"/>
                  </a:schemeClr>
                </a:solidFill>
              </a:defRPr>
            </a:lvl1pPr>
          </a:lstStyle>
          <a:p>
            <a:pPr defTabSz="6851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68532" tIns="34289" rIns="68532" bIns="34289" rtlCol="0" anchor="ctr"/>
          <a:lstStyle>
            <a:lvl1pPr algn="r">
              <a:defRPr sz="900">
                <a:solidFill>
                  <a:schemeClr val="tx1">
                    <a:tint val="75000"/>
                  </a:schemeClr>
                </a:solidFill>
              </a:defRPr>
            </a:lvl1pPr>
          </a:lstStyle>
          <a:p>
            <a:pPr defTabSz="685165"/>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3" y="324000"/>
            <a:ext cx="8139178" cy="486000"/>
          </a:xfrm>
          <a:prstGeom prst="rect">
            <a:avLst/>
          </a:prstGeom>
        </p:spPr>
        <p:txBody>
          <a:bodyPr vert="horz" lIns="76136" tIns="28574" rIns="57103" bIns="28574"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3" y="972000"/>
            <a:ext cx="8139178" cy="3780000"/>
          </a:xfrm>
          <a:prstGeom prst="rect">
            <a:avLst/>
          </a:prstGeom>
        </p:spPr>
        <p:txBody>
          <a:bodyPr vert="horz" lIns="76136" tIns="0" rIns="61865"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4762375"/>
            <a:ext cx="2025000" cy="237600"/>
          </a:xfrm>
          <a:prstGeom prst="rect">
            <a:avLst/>
          </a:prstGeom>
        </p:spPr>
        <p:txBody>
          <a:bodyPr vert="horz" lIns="68532" tIns="34289" rIns="68532" bIns="34289" rtlCol="0" anchor="ctr">
            <a:normAutofit/>
          </a:bodyPr>
          <a:lstStyle>
            <a:lvl1pPr algn="l">
              <a:defRPr sz="900">
                <a:solidFill>
                  <a:schemeClr val="tx1">
                    <a:tint val="75000"/>
                  </a:schemeClr>
                </a:solidFill>
              </a:defRPr>
            </a:lvl1pPr>
          </a:lstStyle>
          <a:p>
            <a:pPr defTabSz="685165"/>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3087000" y="4762375"/>
            <a:ext cx="2970000" cy="237600"/>
          </a:xfrm>
          <a:prstGeom prst="rect">
            <a:avLst/>
          </a:prstGeom>
        </p:spPr>
        <p:txBody>
          <a:bodyPr vert="horz" lIns="68532" tIns="34289" rIns="68532" bIns="34289" rtlCol="0" anchor="ctr">
            <a:normAutofit/>
          </a:bodyPr>
          <a:lstStyle>
            <a:lvl1pPr algn="ctr">
              <a:defRPr sz="900">
                <a:solidFill>
                  <a:schemeClr val="tx1">
                    <a:tint val="75000"/>
                  </a:schemeClr>
                </a:solidFill>
              </a:defRPr>
            </a:lvl1pPr>
          </a:lstStyle>
          <a:p>
            <a:pPr defTabSz="685165"/>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6457950" y="4762375"/>
            <a:ext cx="2025000" cy="237600"/>
          </a:xfrm>
          <a:prstGeom prst="rect">
            <a:avLst/>
          </a:prstGeom>
        </p:spPr>
        <p:txBody>
          <a:bodyPr vert="horz" lIns="68532" tIns="34289" rIns="68532" bIns="34289" rtlCol="0" anchor="ctr">
            <a:normAutofit/>
          </a:bodyPr>
          <a:lstStyle>
            <a:lvl1pPr algn="r">
              <a:defRPr sz="900">
                <a:solidFill>
                  <a:schemeClr val="tx1">
                    <a:tint val="75000"/>
                  </a:schemeClr>
                </a:solidFill>
              </a:defRPr>
            </a:lvl1pPr>
          </a:lstStyle>
          <a:p>
            <a:pPr defTabSz="685165"/>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32" tIns="34289" rIns="68532" bIns="34289" rtlCol="0" anchor="ctr"/>
          <a:lstStyle/>
          <a:p>
            <a:pPr algn="ctr" defTabSz="685165"/>
            <a:endParaRPr lang="zh-CN" altLang="en-US" sz="1400">
              <a:solidFill>
                <a:prstClr val="white"/>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165" rtl="0" eaLnBrk="1" fontAlgn="auto" latinLnBrk="0" hangingPunct="1">
        <a:lnSpc>
          <a:spcPct val="100000"/>
        </a:lnSpc>
        <a:spcBef>
          <a:spcPct val="0"/>
        </a:spcBef>
        <a:buNone/>
        <a:defRPr sz="2100" b="1" u="none" strike="noStrike" kern="1200" cap="none" spc="150" normalizeH="0">
          <a:solidFill>
            <a:schemeClr val="tx1"/>
          </a:solidFill>
          <a:uFillTx/>
          <a:latin typeface="+mj-lt"/>
          <a:ea typeface="+mj-ea"/>
          <a:cs typeface="+mj-cs"/>
        </a:defRPr>
      </a:lvl1pPr>
    </p:titleStyle>
    <p:bodyStyle>
      <a:lvl1pPr marL="17145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1pPr>
      <a:lvl2pPr marL="513715"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sz="1200" u="none" strike="noStrike" kern="1200" cap="none" spc="113" normalizeH="0" baseline="0">
          <a:solidFill>
            <a:schemeClr val="tx1"/>
          </a:solidFill>
          <a:uFillTx/>
          <a:latin typeface="+mn-lt"/>
          <a:ea typeface="+mn-ea"/>
          <a:cs typeface="+mn-cs"/>
        </a:defRPr>
      </a:lvl2pPr>
      <a:lvl3pPr marL="8566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3pPr>
      <a:lvl4pPr marL="11995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4pPr>
      <a:lvl5pPr marL="154178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376" tIns="45688" rIns="91376" bIns="4568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376" tIns="45688" rIns="91376" bIns="4568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376" tIns="45688" rIns="91376" bIns="45688" rtlCol="0" anchor="ctr"/>
          <a:lstStyle>
            <a:lvl1pPr algn="l">
              <a:defRPr sz="900">
                <a:solidFill>
                  <a:schemeClr val="tx1">
                    <a:tint val="75000"/>
                  </a:schemeClr>
                </a:solidFill>
              </a:defRPr>
            </a:lvl1pPr>
          </a:lstStyle>
          <a:p>
            <a:fld id="{D6D302FD-8E63-4B9C-8F21-E8F43610B8D6}" type="datetimeFigureOut">
              <a:rPr lang="zh-CN" altLang="en-US" smtClean="0"/>
            </a:fld>
            <a:endParaRPr lang="zh-CN" altLang="en-US"/>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376" tIns="45688" rIns="91376" bIns="45688"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376" tIns="45688" rIns="91376" bIns="45688" rtlCol="0" anchor="ctr"/>
          <a:lstStyle>
            <a:lvl1pPr algn="r">
              <a:defRPr sz="900">
                <a:solidFill>
                  <a:schemeClr val="tx1">
                    <a:tint val="75000"/>
                  </a:schemeClr>
                </a:solidFill>
              </a:defRPr>
            </a:lvl1pPr>
          </a:lstStyle>
          <a:p>
            <a:fld id="{0D9D3352-A746-491B-B47C-21118BE016E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3" y="324000"/>
            <a:ext cx="8139178" cy="486000"/>
          </a:xfrm>
          <a:prstGeom prst="rect">
            <a:avLst/>
          </a:prstGeom>
        </p:spPr>
        <p:txBody>
          <a:bodyPr vert="horz" lIns="76150" tIns="28574" rIns="57113" bIns="28574"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3" y="972000"/>
            <a:ext cx="8139178" cy="3780000"/>
          </a:xfrm>
          <a:prstGeom prst="rect">
            <a:avLst/>
          </a:prstGeom>
        </p:spPr>
        <p:txBody>
          <a:bodyPr vert="horz" lIns="76150" tIns="0" rIns="61876"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4762375"/>
            <a:ext cx="2025000" cy="237600"/>
          </a:xfrm>
          <a:prstGeom prst="rect">
            <a:avLst/>
          </a:prstGeom>
        </p:spPr>
        <p:txBody>
          <a:bodyPr vert="horz" lIns="68543" tIns="34289" rIns="68543" bIns="34289" rtlCol="0" anchor="ctr">
            <a:normAutofit/>
          </a:bodyPr>
          <a:lstStyle>
            <a:lvl1pPr algn="l">
              <a:defRPr sz="900">
                <a:solidFill>
                  <a:schemeClr val="tx1">
                    <a:tint val="75000"/>
                  </a:schemeClr>
                </a:solidFill>
              </a:defRPr>
            </a:lvl1pPr>
          </a:lstStyle>
          <a:p>
            <a:pPr defTabSz="685165"/>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3087000" y="4762375"/>
            <a:ext cx="2970000" cy="237600"/>
          </a:xfrm>
          <a:prstGeom prst="rect">
            <a:avLst/>
          </a:prstGeom>
        </p:spPr>
        <p:txBody>
          <a:bodyPr vert="horz" lIns="68543" tIns="34289" rIns="68543" bIns="34289" rtlCol="0" anchor="ctr">
            <a:normAutofit/>
          </a:bodyPr>
          <a:lstStyle>
            <a:lvl1pPr algn="ctr">
              <a:defRPr sz="900">
                <a:solidFill>
                  <a:schemeClr val="tx1">
                    <a:tint val="75000"/>
                  </a:schemeClr>
                </a:solidFill>
              </a:defRPr>
            </a:lvl1pPr>
          </a:lstStyle>
          <a:p>
            <a:pPr defTabSz="685165"/>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6457950" y="4762375"/>
            <a:ext cx="2025000" cy="237600"/>
          </a:xfrm>
          <a:prstGeom prst="rect">
            <a:avLst/>
          </a:prstGeom>
        </p:spPr>
        <p:txBody>
          <a:bodyPr vert="horz" lIns="68543" tIns="34289" rIns="68543" bIns="34289" rtlCol="0" anchor="ctr">
            <a:normAutofit/>
          </a:bodyPr>
          <a:lstStyle>
            <a:lvl1pPr algn="r">
              <a:defRPr sz="900">
                <a:solidFill>
                  <a:schemeClr val="tx1">
                    <a:tint val="75000"/>
                  </a:schemeClr>
                </a:solidFill>
              </a:defRPr>
            </a:lvl1pPr>
          </a:lstStyle>
          <a:p>
            <a:pPr defTabSz="685165"/>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43" tIns="34289" rIns="68543" bIns="34289" rtlCol="0" anchor="ctr"/>
          <a:lstStyle/>
          <a:p>
            <a:pPr algn="ctr" defTabSz="685165"/>
            <a:endParaRPr lang="zh-CN" altLang="en-US" sz="1400">
              <a:solidFill>
                <a:prstClr val="white"/>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165" rtl="0" eaLnBrk="1" fontAlgn="auto" latinLnBrk="0" hangingPunct="1">
        <a:lnSpc>
          <a:spcPct val="100000"/>
        </a:lnSpc>
        <a:spcBef>
          <a:spcPct val="0"/>
        </a:spcBef>
        <a:buNone/>
        <a:defRPr sz="2100" b="1" u="none" strike="noStrike" kern="1200" cap="none" spc="150" normalizeH="0">
          <a:solidFill>
            <a:schemeClr val="tx1"/>
          </a:solidFill>
          <a:uFillTx/>
          <a:latin typeface="+mj-lt"/>
          <a:ea typeface="+mj-ea"/>
          <a:cs typeface="+mj-cs"/>
        </a:defRPr>
      </a:lvl1pPr>
    </p:titleStyle>
    <p:bodyStyle>
      <a:lvl1pPr marL="17145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1pPr>
      <a:lvl2pPr marL="514350"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sz="1200" u="none" strike="noStrike" kern="1200" cap="none" spc="113" normalizeH="0" baseline="0">
          <a:solidFill>
            <a:schemeClr val="tx1"/>
          </a:solidFill>
          <a:uFillTx/>
          <a:latin typeface="+mn-lt"/>
          <a:ea typeface="+mn-ea"/>
          <a:cs typeface="+mn-cs"/>
        </a:defRPr>
      </a:lvl2pPr>
      <a:lvl3pPr marL="8566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3pPr>
      <a:lvl4pPr marL="11995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4pPr>
      <a:lvl5pPr marL="154178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75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microsoft.com/office/2007/relationships/hdphoto" Target="../media/image31.wdp"/><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32.png"/><Relationship Id="rId2" Type="http://schemas.microsoft.com/office/2007/relationships/hdphoto" Target="../media/image31.wdp"/><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26.xml"/><Relationship Id="rId7" Type="http://schemas.openxmlformats.org/officeDocument/2006/relationships/image" Target="../media/image5.png"/><Relationship Id="rId6" Type="http://schemas.openxmlformats.org/officeDocument/2006/relationships/tags" Target="../tags/tag125.xml"/><Relationship Id="rId5" Type="http://schemas.openxmlformats.org/officeDocument/2006/relationships/image" Target="../media/image4.png"/><Relationship Id="rId4" Type="http://schemas.openxmlformats.org/officeDocument/2006/relationships/tags" Target="../tags/tag124.xml"/><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slideLayout" Target="../slideLayouts/slideLayout18.xml"/><Relationship Id="rId16" Type="http://schemas.openxmlformats.org/officeDocument/2006/relationships/tags" Target="../tags/tag130.xml"/><Relationship Id="rId15" Type="http://schemas.openxmlformats.org/officeDocument/2006/relationships/image" Target="../media/image9.png"/><Relationship Id="rId14" Type="http://schemas.openxmlformats.org/officeDocument/2006/relationships/tags" Target="../tags/tag129.xml"/><Relationship Id="rId13" Type="http://schemas.openxmlformats.org/officeDocument/2006/relationships/image" Target="../media/image8.png"/><Relationship Id="rId12" Type="http://schemas.openxmlformats.org/officeDocument/2006/relationships/tags" Target="../tags/tag128.xml"/><Relationship Id="rId11" Type="http://schemas.openxmlformats.org/officeDocument/2006/relationships/image" Target="../media/image7.png"/><Relationship Id="rId10" Type="http://schemas.openxmlformats.org/officeDocument/2006/relationships/tags" Target="../tags/tag127.xml"/><Relationship Id="rId1" Type="http://schemas.openxmlformats.org/officeDocument/2006/relationships/tags" Target="../tags/tag1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microsoft.com/office/2007/relationships/hdphoto" Target="../media/image31.wdp"/><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34.xml"/><Relationship Id="rId7" Type="http://schemas.openxmlformats.org/officeDocument/2006/relationships/image" Target="../media/image5.png"/><Relationship Id="rId6" Type="http://schemas.openxmlformats.org/officeDocument/2006/relationships/tags" Target="../tags/tag133.xml"/><Relationship Id="rId5" Type="http://schemas.openxmlformats.org/officeDocument/2006/relationships/image" Target="../media/image4.png"/><Relationship Id="rId4" Type="http://schemas.openxmlformats.org/officeDocument/2006/relationships/tags" Target="../tags/tag132.xml"/><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slideLayout" Target="../slideLayouts/slideLayout18.xml"/><Relationship Id="rId14" Type="http://schemas.openxmlformats.org/officeDocument/2006/relationships/tags" Target="../tags/tag137.xml"/><Relationship Id="rId13" Type="http://schemas.openxmlformats.org/officeDocument/2006/relationships/image" Target="../media/image9.png"/><Relationship Id="rId12" Type="http://schemas.openxmlformats.org/officeDocument/2006/relationships/tags" Target="../tags/tag136.xml"/><Relationship Id="rId11" Type="http://schemas.openxmlformats.org/officeDocument/2006/relationships/image" Target="../media/image8.png"/><Relationship Id="rId10" Type="http://schemas.openxmlformats.org/officeDocument/2006/relationships/tags" Target="../tags/tag135.xml"/><Relationship Id="rId1" Type="http://schemas.openxmlformats.org/officeDocument/2006/relationships/tags" Target="../tags/tag13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image" Target="../media/image33.jpeg"/><Relationship Id="rId3" Type="http://schemas.openxmlformats.org/officeDocument/2006/relationships/image" Target="../media/image32.png"/><Relationship Id="rId2" Type="http://schemas.microsoft.com/office/2007/relationships/hdphoto" Target="../media/image31.wdp"/><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141.xml"/><Relationship Id="rId7" Type="http://schemas.openxmlformats.org/officeDocument/2006/relationships/image" Target="../media/image13.png"/><Relationship Id="rId6" Type="http://schemas.openxmlformats.org/officeDocument/2006/relationships/tags" Target="../tags/tag140.xml"/><Relationship Id="rId5" Type="http://schemas.openxmlformats.org/officeDocument/2006/relationships/image" Target="../media/image12.png"/><Relationship Id="rId4" Type="http://schemas.openxmlformats.org/officeDocument/2006/relationships/tags" Target="../tags/tag139.xml"/><Relationship Id="rId3" Type="http://schemas.openxmlformats.org/officeDocument/2006/relationships/image" Target="../media/image11.png"/><Relationship Id="rId2" Type="http://schemas.openxmlformats.org/officeDocument/2006/relationships/tags" Target="../tags/tag138.xml"/><Relationship Id="rId19" Type="http://schemas.openxmlformats.org/officeDocument/2006/relationships/slideLayout" Target="../slideLayouts/slideLayout18.xml"/><Relationship Id="rId18" Type="http://schemas.openxmlformats.org/officeDocument/2006/relationships/tags" Target="../tags/tag146.xml"/><Relationship Id="rId17" Type="http://schemas.openxmlformats.org/officeDocument/2006/relationships/image" Target="../media/image18.png"/><Relationship Id="rId16" Type="http://schemas.openxmlformats.org/officeDocument/2006/relationships/tags" Target="../tags/tag145.xml"/><Relationship Id="rId15" Type="http://schemas.openxmlformats.org/officeDocument/2006/relationships/image" Target="../media/image17.png"/><Relationship Id="rId14" Type="http://schemas.openxmlformats.org/officeDocument/2006/relationships/tags" Target="../tags/tag144.xml"/><Relationship Id="rId13" Type="http://schemas.openxmlformats.org/officeDocument/2006/relationships/image" Target="../media/image16.png"/><Relationship Id="rId12" Type="http://schemas.openxmlformats.org/officeDocument/2006/relationships/tags" Target="../tags/tag143.xml"/><Relationship Id="rId11" Type="http://schemas.openxmlformats.org/officeDocument/2006/relationships/image" Target="../media/image15.png"/><Relationship Id="rId10" Type="http://schemas.openxmlformats.org/officeDocument/2006/relationships/tags" Target="../tags/tag14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150.xml"/><Relationship Id="rId7" Type="http://schemas.openxmlformats.org/officeDocument/2006/relationships/image" Target="../media/image13.png"/><Relationship Id="rId6" Type="http://schemas.openxmlformats.org/officeDocument/2006/relationships/tags" Target="../tags/tag149.xml"/><Relationship Id="rId5" Type="http://schemas.openxmlformats.org/officeDocument/2006/relationships/image" Target="../media/image12.png"/><Relationship Id="rId4" Type="http://schemas.openxmlformats.org/officeDocument/2006/relationships/tags" Target="../tags/tag148.xml"/><Relationship Id="rId3" Type="http://schemas.openxmlformats.org/officeDocument/2006/relationships/image" Target="../media/image11.png"/><Relationship Id="rId2" Type="http://schemas.openxmlformats.org/officeDocument/2006/relationships/tags" Target="../tags/tag147.xml"/><Relationship Id="rId19" Type="http://schemas.openxmlformats.org/officeDocument/2006/relationships/slideLayout" Target="../slideLayouts/slideLayout18.xml"/><Relationship Id="rId18" Type="http://schemas.openxmlformats.org/officeDocument/2006/relationships/tags" Target="../tags/tag155.xml"/><Relationship Id="rId17" Type="http://schemas.openxmlformats.org/officeDocument/2006/relationships/image" Target="../media/image18.png"/><Relationship Id="rId16" Type="http://schemas.openxmlformats.org/officeDocument/2006/relationships/tags" Target="../tags/tag154.xml"/><Relationship Id="rId15" Type="http://schemas.openxmlformats.org/officeDocument/2006/relationships/image" Target="../media/image17.png"/><Relationship Id="rId14" Type="http://schemas.openxmlformats.org/officeDocument/2006/relationships/tags" Target="../tags/tag153.xml"/><Relationship Id="rId13" Type="http://schemas.openxmlformats.org/officeDocument/2006/relationships/image" Target="../media/image16.png"/><Relationship Id="rId12" Type="http://schemas.openxmlformats.org/officeDocument/2006/relationships/tags" Target="../tags/tag152.xml"/><Relationship Id="rId11" Type="http://schemas.openxmlformats.org/officeDocument/2006/relationships/image" Target="../media/image15.png"/><Relationship Id="rId10" Type="http://schemas.openxmlformats.org/officeDocument/2006/relationships/tags" Target="../tags/tag151.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30613" y="656665"/>
            <a:ext cx="1619020" cy="299085"/>
          </a:xfrm>
          <a:prstGeom prst="rect">
            <a:avLst/>
          </a:prstGeom>
        </p:spPr>
        <p:txBody>
          <a:bodyPr wrap="square">
            <a:spAutoFit/>
          </a:bodyPr>
          <a:lstStyle/>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48" name="矩形 47"/>
          <p:cNvSpPr/>
          <p:nvPr/>
        </p:nvSpPr>
        <p:spPr>
          <a:xfrm>
            <a:off x="1470605" y="3489629"/>
            <a:ext cx="1619020" cy="299085"/>
          </a:xfrm>
          <a:prstGeom prst="rect">
            <a:avLst/>
          </a:prstGeom>
        </p:spPr>
        <p:txBody>
          <a:bodyPr wrap="square">
            <a:spAutoFit/>
          </a:bodyPr>
          <a:lstStyle/>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52939" y="3232785"/>
            <a:ext cx="1985010" cy="368300"/>
          </a:xfrm>
          <a:prstGeom prst="rect">
            <a:avLst/>
          </a:prstGeom>
        </p:spPr>
        <p:txBody>
          <a:bodyPr wrap="square">
            <a:spAutoFit/>
          </a:bodyPr>
          <a:p>
            <a:pPr algn="ctr"/>
            <a:r>
              <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rPr>
              <a:t>Thoughts</a:t>
            </a:r>
            <a:endPar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endParaRPr>
          </a:p>
        </p:txBody>
      </p:sp>
      <p:sp>
        <p:nvSpPr>
          <p:cNvPr id="17" name="矩形 16"/>
          <p:cNvSpPr/>
          <p:nvPr/>
        </p:nvSpPr>
        <p:spPr>
          <a:xfrm>
            <a:off x="1511563" y="782148"/>
            <a:ext cx="1619020" cy="299085"/>
          </a:xfrm>
          <a:prstGeom prst="rect">
            <a:avLst/>
          </a:prstGeom>
        </p:spPr>
        <p:txBody>
          <a:bodyPr wrap="square">
            <a:spAutoFit/>
          </a:bodyPr>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912971" y="2005965"/>
            <a:ext cx="1985010" cy="368300"/>
          </a:xfrm>
          <a:prstGeom prst="rect">
            <a:avLst/>
          </a:prstGeom>
        </p:spPr>
        <p:txBody>
          <a:bodyPr wrap="square">
            <a:spAutoFit/>
          </a:bodyPr>
          <a:p>
            <a:pPr algn="just"/>
            <a:r>
              <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rPr>
              <a:t>Effects on others</a:t>
            </a:r>
            <a:endPar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endParaRPr>
          </a:p>
        </p:txBody>
      </p:sp>
      <p:pic>
        <p:nvPicPr>
          <p:cNvPr id="3" name="图片 2"/>
          <p:cNvPicPr>
            <a:picLocks noChangeAspect="1"/>
          </p:cNvPicPr>
          <p:nvPr/>
        </p:nvPicPr>
        <p:blipFill>
          <a:blip r:embed="rId1"/>
          <a:stretch>
            <a:fillRect/>
          </a:stretch>
        </p:blipFill>
        <p:spPr>
          <a:xfrm>
            <a:off x="4902041" y="1857375"/>
            <a:ext cx="3286125" cy="3286125"/>
          </a:xfrm>
          <a:prstGeom prst="rect">
            <a:avLst/>
          </a:prstGeom>
        </p:spPr>
      </p:pic>
      <p:pic>
        <p:nvPicPr>
          <p:cNvPr id="8" name="图片 7"/>
          <p:cNvPicPr>
            <a:picLocks noChangeAspect="1"/>
          </p:cNvPicPr>
          <p:nvPr/>
        </p:nvPicPr>
        <p:blipFill>
          <a:blip r:embed="rId2"/>
          <a:stretch>
            <a:fillRect/>
          </a:stretch>
        </p:blipFill>
        <p:spPr>
          <a:xfrm>
            <a:off x="284321" y="520065"/>
            <a:ext cx="4111466" cy="4102894"/>
          </a:xfrm>
          <a:prstGeom prst="rect">
            <a:avLst/>
          </a:prstGeom>
        </p:spPr>
      </p:pic>
      <p:pic>
        <p:nvPicPr>
          <p:cNvPr id="9" name="图片 8"/>
          <p:cNvPicPr>
            <a:picLocks noChangeAspect="1"/>
          </p:cNvPicPr>
          <p:nvPr/>
        </p:nvPicPr>
        <p:blipFill>
          <a:blip r:embed="rId3"/>
          <a:stretch>
            <a:fillRect/>
          </a:stretch>
        </p:blipFill>
        <p:spPr>
          <a:xfrm>
            <a:off x="4642961" y="0"/>
            <a:ext cx="3386138" cy="2464594"/>
          </a:xfrm>
          <a:prstGeom prst="rect">
            <a:avLst/>
          </a:prstGeom>
        </p:spPr>
      </p:pic>
      <p:sp>
        <p:nvSpPr>
          <p:cNvPr id="21" name="TextBox 6"/>
          <p:cNvSpPr txBox="1"/>
          <p:nvPr/>
        </p:nvSpPr>
        <p:spPr>
          <a:xfrm>
            <a:off x="2563178" y="3443923"/>
            <a:ext cx="1364933" cy="322580"/>
          </a:xfrm>
          <a:prstGeom prst="rect">
            <a:avLst/>
          </a:prstGeom>
          <a:solidFill>
            <a:schemeClr val="bg2"/>
          </a:solidFill>
        </p:spPr>
        <p:txBody>
          <a:bodyPr vert="horz" wrap="square" lIns="0" tIns="0" rIns="0" bIns="0" rtlCol="0" anchor="ctr">
            <a:spAutoFit/>
          </a:bodyPr>
          <a:p>
            <a:pPr algn="ctr"/>
            <a:r>
              <a:rPr lang="en-US" altLang="zh-CN" sz="2100" b="1" dirty="0" smtClean="0">
                <a:solidFill>
                  <a:srgbClr val="093B5C"/>
                </a:solidFill>
                <a:latin typeface="微软雅黑" panose="020B0503020204020204" charset="-122"/>
                <a:ea typeface="微软雅黑" panose="020B0503020204020204" charset="-122"/>
              </a:rPr>
              <a:t>Michael</a:t>
            </a:r>
            <a:endParaRPr lang="en-US" altLang="zh-CN" sz="2100" b="1" dirty="0" smtClean="0">
              <a:solidFill>
                <a:srgbClr val="093B5C"/>
              </a:solidFill>
              <a:latin typeface="微软雅黑" panose="020B0503020204020204" charset="-122"/>
              <a:ea typeface="微软雅黑" panose="020B0503020204020204" charset="-122"/>
            </a:endParaRPr>
          </a:p>
        </p:txBody>
      </p:sp>
      <p:sp>
        <p:nvSpPr>
          <p:cNvPr id="2" name="TextBox 6"/>
          <p:cNvSpPr txBox="1"/>
          <p:nvPr/>
        </p:nvSpPr>
        <p:spPr>
          <a:xfrm>
            <a:off x="2987040" y="3897313"/>
            <a:ext cx="1006793" cy="322580"/>
          </a:xfrm>
          <a:prstGeom prst="rect">
            <a:avLst/>
          </a:prstGeom>
          <a:solidFill>
            <a:schemeClr val="bg2"/>
          </a:solidFill>
        </p:spPr>
        <p:txBody>
          <a:bodyPr vert="horz" wrap="square" lIns="0" tIns="0" rIns="0" bIns="0" rtlCol="0" anchor="ctr">
            <a:spAutoFit/>
          </a:bodyPr>
          <a:p>
            <a:pPr algn="ctr"/>
            <a:r>
              <a:rPr lang="en-US" altLang="zh-CN" sz="2100" b="1" dirty="0" smtClean="0">
                <a:solidFill>
                  <a:srgbClr val="093B5C"/>
                </a:solidFill>
                <a:latin typeface="微软雅黑" panose="020B0503020204020204" charset="-122"/>
                <a:ea typeface="微软雅黑" panose="020B0503020204020204" charset="-122"/>
              </a:rPr>
              <a:t>Josh</a:t>
            </a:r>
            <a:endParaRPr lang="en-US" altLang="zh-CN" sz="2100" b="1" dirty="0" smtClean="0">
              <a:solidFill>
                <a:srgbClr val="093B5C"/>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89910" y="390972"/>
            <a:ext cx="9036496" cy="4752528"/>
          </a:xfrm>
          <a:solidFill>
            <a:schemeClr val="bg1"/>
          </a:solidFill>
        </p:spPr>
        <p:txBody>
          <a:bodyPr>
            <a:noAutofit/>
          </a:bodyPr>
          <a:lstStyle/>
          <a:p>
            <a:pPr marL="0" indent="0">
              <a:buNone/>
            </a:pPr>
            <a:r>
              <a:rPr lang="en-US" altLang="zh-CN" sz="1400" dirty="0"/>
              <a:t>     </a:t>
            </a:r>
            <a:r>
              <a:rPr lang="en-US" altLang="zh-CN" sz="2800" dirty="0">
                <a:solidFill>
                  <a:srgbClr val="3333FF"/>
                </a:solidFill>
                <a:latin typeface="Times New Roman" panose="02020603050405020304" pitchFamily="18" charset="0"/>
                <a:cs typeface="Times New Roman" panose="02020603050405020304" pitchFamily="18" charset="0"/>
              </a:rPr>
              <a:t>Break was almost over. Normally. I didn’t bother to keep track of </a:t>
            </a:r>
            <a:r>
              <a:rPr lang="en-US" altLang="zh-CN" sz="2800" u="sng" dirty="0">
                <a:solidFill>
                  <a:srgbClr val="3333FF"/>
                </a:solidFill>
                <a:latin typeface="Times New Roman" panose="02020603050405020304" pitchFamily="18" charset="0"/>
                <a:cs typeface="Times New Roman" panose="02020603050405020304" pitchFamily="18" charset="0"/>
              </a:rPr>
              <a:t>Michael Peterson</a:t>
            </a:r>
            <a:r>
              <a:rPr lang="en-US" altLang="zh-CN" sz="2800" dirty="0">
                <a:solidFill>
                  <a:srgbClr val="3333FF"/>
                </a:solidFill>
                <a:latin typeface="Times New Roman" panose="02020603050405020304" pitchFamily="18" charset="0"/>
                <a:cs typeface="Times New Roman" panose="02020603050405020304" pitchFamily="18" charset="0"/>
              </a:rPr>
              <a:t>. I </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tried to ignore</a:t>
            </a:r>
            <a:r>
              <a:rPr lang="en-US" altLang="zh-CN" sz="2800" dirty="0">
                <a:solidFill>
                  <a:srgbClr val="3333FF"/>
                </a:solidFill>
                <a:latin typeface="Times New Roman" panose="02020603050405020304" pitchFamily="18" charset="0"/>
                <a:cs typeface="Times New Roman" panose="02020603050405020304" pitchFamily="18" charset="0"/>
              </a:rPr>
              <a:t> him. </a:t>
            </a:r>
            <a:r>
              <a:rPr lang="en-US" altLang="zh-CN" sz="2800" dirty="0">
                <a:latin typeface="Times New Roman" panose="02020603050405020304" pitchFamily="18" charset="0"/>
                <a:cs typeface="Times New Roman" panose="02020603050405020304" pitchFamily="18" charset="0"/>
              </a:rPr>
              <a:t>But today was Valentine's Day, a special day for children to exchange "valentine cards” with each of their classmates.</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 No way was I </a:t>
            </a:r>
            <a:r>
              <a:rPr lang="en-US" altLang="zh-CN" sz="2800" dirty="0">
                <a:solidFill>
                  <a:srgbClr val="3333FF"/>
                </a:solidFill>
                <a:latin typeface="Times New Roman" panose="02020603050405020304" pitchFamily="18" charset="0"/>
                <a:cs typeface="Times New Roman" panose="02020603050405020304" pitchFamily="18" charset="0"/>
              </a:rPr>
              <a:t>going to let him play a mean </a:t>
            </a:r>
            <a:r>
              <a:rPr lang="en-US" altLang="zh-CN" sz="2800" u="sng" dirty="0">
                <a:solidFill>
                  <a:srgbClr val="3333FF"/>
                </a:solidFill>
                <a:latin typeface="Times New Roman" panose="02020603050405020304" pitchFamily="18" charset="0"/>
                <a:cs typeface="Times New Roman" panose="02020603050405020304" pitchFamily="18" charset="0"/>
              </a:rPr>
              <a:t>trick</a:t>
            </a:r>
            <a:r>
              <a:rPr lang="en-US" altLang="zh-CN" sz="2800" dirty="0">
                <a:solidFill>
                  <a:srgbClr val="3333FF"/>
                </a:solidFill>
                <a:latin typeface="Times New Roman" panose="02020603050405020304" pitchFamily="18" charset="0"/>
                <a:cs typeface="Times New Roman" panose="02020603050405020304" pitchFamily="18" charset="0"/>
              </a:rPr>
              <a:t> today</a:t>
            </a:r>
            <a:r>
              <a:rPr lang="en-US" altLang="zh-CN" sz="2800" dirty="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Michael Peterson sits next to me in class. He’s also my neighbor. So I know him. And</a:t>
            </a:r>
            <a:r>
              <a:rPr lang="en-US" altLang="zh-CN" sz="2800" dirty="0">
                <a:solidFill>
                  <a:srgbClr val="3333FF"/>
                </a:solidFill>
                <a:latin typeface="Times New Roman" panose="02020603050405020304" pitchFamily="18" charset="0"/>
                <a:cs typeface="Times New Roman" panose="02020603050405020304" pitchFamily="18" charset="0"/>
              </a:rPr>
              <a:t> </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I was sure</a:t>
            </a:r>
            <a:r>
              <a:rPr lang="en-US" altLang="zh-CN" sz="2800" dirty="0">
                <a:solidFill>
                  <a:srgbClr val="3333FF"/>
                </a:solidFill>
                <a:latin typeface="Times New Roman" panose="02020603050405020304" pitchFamily="18" charset="0"/>
                <a:cs typeface="Times New Roman" panose="02020603050405020304" pitchFamily="18" charset="0"/>
              </a:rPr>
              <a:t> he was up to something</a:t>
            </a:r>
            <a:r>
              <a:rPr lang="en-US" altLang="zh-CN" sz="1400" dirty="0">
                <a:latin typeface="Times New Roman" panose="02020603050405020304" pitchFamily="18" charset="0"/>
                <a:cs typeface="Times New Roman" panose="02020603050405020304" pitchFamily="18" charset="0"/>
              </a:rPr>
              <a:t>, </a:t>
            </a:r>
            <a:r>
              <a:rPr lang="en-US" altLang="zh-CN" sz="2800" dirty="0">
                <a:solidFill>
                  <a:srgbClr val="3333FF"/>
                </a:solidFill>
                <a:latin typeface="Times New Roman" panose="02020603050405020304" pitchFamily="18" charset="0"/>
                <a:cs typeface="Times New Roman" panose="02020603050405020304" pitchFamily="18" charset="0"/>
              </a:rPr>
              <a:t>because he </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always</a:t>
            </a:r>
            <a:r>
              <a:rPr lang="en-US" altLang="zh-CN" sz="2800" dirty="0">
                <a:solidFill>
                  <a:srgbClr val="3333FF"/>
                </a:solidFill>
                <a:latin typeface="Times New Roman" panose="02020603050405020304" pitchFamily="18" charset="0"/>
                <a:cs typeface="Times New Roman" panose="02020603050405020304" pitchFamily="18" charset="0"/>
              </a:rPr>
              <a:t> is.</a:t>
            </a:r>
            <a:r>
              <a:rPr lang="en-US" altLang="zh-CN" sz="1400" dirty="0">
                <a:latin typeface="Times New Roman" panose="02020603050405020304" pitchFamily="18" charset="0"/>
                <a:cs typeface="Times New Roman" panose="02020603050405020304" pitchFamily="18" charset="0"/>
              </a:rPr>
              <a:t> Last week, he </a:t>
            </a:r>
            <a:r>
              <a:rPr lang="en-US" altLang="zh-CN" sz="1400" u="sng" dirty="0">
                <a:latin typeface="Times New Roman" panose="02020603050405020304" pitchFamily="18" charset="0"/>
                <a:cs typeface="Times New Roman" panose="02020603050405020304" pitchFamily="18" charset="0"/>
              </a:rPr>
              <a:t>put</a:t>
            </a:r>
            <a:r>
              <a:rPr lang="en-US" altLang="zh-CN" sz="1400" dirty="0">
                <a:latin typeface="Times New Roman" panose="02020603050405020304" pitchFamily="18" charset="0"/>
                <a:cs typeface="Times New Roman" panose="02020603050405020304" pitchFamily="18" charset="0"/>
              </a:rPr>
              <a:t> a sign on my back that said </a:t>
            </a:r>
            <a:r>
              <a:rPr lang="en-US" altLang="zh-CN" sz="1400" i="1" dirty="0">
                <a:latin typeface="Times New Roman" panose="02020603050405020304" pitchFamily="18" charset="0"/>
                <a:cs typeface="Times New Roman" panose="02020603050405020304" pitchFamily="18" charset="0"/>
              </a:rPr>
              <a:t>Sing to Me</a:t>
            </a:r>
            <a:r>
              <a:rPr lang="en-US" altLang="zh-CN" sz="1400" dirty="0">
                <a:latin typeface="Times New Roman" panose="02020603050405020304" pitchFamily="18" charset="0"/>
                <a:cs typeface="Times New Roman" panose="02020603050405020304" pitchFamily="18" charset="0"/>
              </a:rPr>
              <a:t>! It was terrible. Sure, maybe it was funny at first, if a little </a:t>
            </a:r>
            <a:r>
              <a:rPr lang="en-US" altLang="zh-CN" sz="1400" u="sng" dirty="0">
                <a:latin typeface="Times New Roman" panose="02020603050405020304" pitchFamily="18" charset="0"/>
                <a:cs typeface="Times New Roman" panose="02020603050405020304" pitchFamily="18" charset="0"/>
              </a:rPr>
              <a:t>confusing</a:t>
            </a:r>
            <a:r>
              <a:rPr lang="en-US" altLang="zh-CN" sz="1400" dirty="0">
                <a:latin typeface="Times New Roman" panose="02020603050405020304" pitchFamily="18" charset="0"/>
                <a:cs typeface="Times New Roman" panose="02020603050405020304" pitchFamily="18" charset="0"/>
              </a:rPr>
              <a:t>. Everywhere I went, people I didn’t even know started singing to </a:t>
            </a:r>
            <a:r>
              <a:rPr lang="en-US" altLang="zh-CN" sz="1400" dirty="0" smtClean="0">
                <a:latin typeface="Times New Roman" panose="02020603050405020304" pitchFamily="18" charset="0"/>
                <a:cs typeface="Times New Roman" panose="02020603050405020304" pitchFamily="18" charset="0"/>
              </a:rPr>
              <a:t>me. </a:t>
            </a:r>
            <a:r>
              <a:rPr lang="en-US" altLang="zh-CN" sz="1400" dirty="0">
                <a:latin typeface="Times New Roman" panose="02020603050405020304" pitchFamily="18" charset="0"/>
                <a:cs typeface="Times New Roman" panose="02020603050405020304" pitchFamily="18" charset="0"/>
              </a:rPr>
              <a:t>But once I realized it was just because of the sign on my back, I was extremely angry. </a:t>
            </a:r>
            <a:r>
              <a:rPr lang="en-US" altLang="zh-CN" sz="2800" dirty="0">
                <a:solidFill>
                  <a:srgbClr val="3333FF"/>
                </a:solidFill>
                <a:latin typeface="Times New Roman" panose="02020603050405020304" pitchFamily="18" charset="0"/>
                <a:cs typeface="Times New Roman" panose="02020603050405020304" pitchFamily="18" charset="0"/>
              </a:rPr>
              <a:t>Michael played tricks like that all the time. So I knew what he was doing now-- </a:t>
            </a:r>
            <a:r>
              <a:rPr lang="en-US" altLang="zh-CN" sz="2800" dirty="0">
                <a:solidFill>
                  <a:srgbClr val="FF0000"/>
                </a:solidFill>
                <a:latin typeface="Times New Roman" panose="02020603050405020304" pitchFamily="18" charset="0"/>
                <a:cs typeface="Times New Roman" panose="02020603050405020304" pitchFamily="18" charset="0"/>
              </a:rPr>
              <a:t>ruining</a:t>
            </a:r>
            <a:r>
              <a:rPr lang="en-US" altLang="zh-CN" sz="2800" dirty="0">
                <a:solidFill>
                  <a:srgbClr val="3333FF"/>
                </a:solidFill>
                <a:latin typeface="Times New Roman" panose="02020603050405020304" pitchFamily="18" charset="0"/>
                <a:cs typeface="Times New Roman" panose="02020603050405020304" pitchFamily="18" charset="0"/>
              </a:rPr>
              <a:t> someone's Valentine's Day.</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a:t>
            </a:r>
            <a:r>
              <a:rPr lang="en-US" altLang="zh-CN" sz="2800" dirty="0">
                <a:solidFill>
                  <a:srgbClr val="3333FF"/>
                </a:solidFill>
                <a:latin typeface="Times New Roman" panose="02020603050405020304" pitchFamily="18" charset="0"/>
                <a:cs typeface="Times New Roman" panose="02020603050405020304" pitchFamily="18" charset="0"/>
              </a:rPr>
              <a:t> I was going to stop him</a:t>
            </a:r>
            <a:r>
              <a:rPr lang="en-US" altLang="zh-CN" sz="1400" dirty="0">
                <a:latin typeface="Times New Roman" panose="02020603050405020304" pitchFamily="18" charset="0"/>
                <a:cs typeface="Times New Roman" panose="02020603050405020304" pitchFamily="18" charset="0"/>
              </a:rPr>
              <a:t>. But where was he? He wasn’t on the playground for break as supposed to be. “Have you seen Michael?” I asked Josh, who swung down from the monkey bars and said,</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Which Michael?</a:t>
            </a:r>
            <a:r>
              <a:rPr lang="zh-CN"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Michael Peterson</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I said. I had forgotten about </a:t>
            </a:r>
            <a:r>
              <a:rPr lang="en-US" altLang="zh-CN" sz="1400" u="sng" dirty="0">
                <a:latin typeface="Times New Roman" panose="02020603050405020304" pitchFamily="18" charset="0"/>
                <a:cs typeface="Times New Roman" panose="02020603050405020304" pitchFamily="18" charset="0"/>
              </a:rPr>
              <a:t>Michael Rogers</a:t>
            </a:r>
            <a:r>
              <a:rPr lang="en-US" altLang="zh-CN" sz="1400" dirty="0">
                <a:latin typeface="Times New Roman" panose="02020603050405020304" pitchFamily="18" charset="0"/>
                <a:cs typeface="Times New Roman" panose="02020603050405020304" pitchFamily="18" charset="0"/>
              </a:rPr>
              <a:t>, the</a:t>
            </a:r>
            <a:r>
              <a:rPr lang="en-US" altLang="zh-CN" sz="1400" u="sng" dirty="0">
                <a:latin typeface="Times New Roman" panose="02020603050405020304" pitchFamily="18" charset="0"/>
                <a:cs typeface="Times New Roman" panose="02020603050405020304" pitchFamily="18" charset="0"/>
              </a:rPr>
              <a:t> new</a:t>
            </a:r>
            <a:r>
              <a:rPr lang="en-US" altLang="zh-CN" sz="1400" dirty="0">
                <a:latin typeface="Times New Roman" panose="02020603050405020304" pitchFamily="18" charset="0"/>
                <a:cs typeface="Times New Roman" panose="02020603050405020304" pitchFamily="18" charset="0"/>
              </a:rPr>
              <a:t> kid in our class</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Josh shrugged. “Haven’t seen him.” Then he grinned. “He's probably off playing a funny trick.”</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I sighed. “That’s what I'm afraid of.” I headed for the classroom. There was Michael Peterson--</a:t>
            </a:r>
            <a:endParaRPr lang="en-US"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at Michael Rogers’ desk, digging in his </a:t>
            </a:r>
            <a:r>
              <a:rPr lang="en-US" altLang="zh-CN" sz="1400" u="sng" dirty="0">
                <a:latin typeface="Times New Roman" panose="02020603050405020304" pitchFamily="18" charset="0"/>
                <a:cs typeface="Times New Roman" panose="02020603050405020304" pitchFamily="18" charset="0"/>
              </a:rPr>
              <a:t>box</a:t>
            </a:r>
            <a:r>
              <a:rPr lang="en-US" altLang="zh-CN" sz="1400" dirty="0">
                <a:latin typeface="Times New Roman" panose="02020603050405020304" pitchFamily="18" charset="0"/>
                <a:cs typeface="Times New Roman" panose="02020603050405020304" pitchFamily="18" charset="0"/>
              </a:rPr>
              <a:t> of valentine </a:t>
            </a:r>
            <a:r>
              <a:rPr lang="en-US" altLang="zh-CN" sz="1400" u="sng" dirty="0">
                <a:latin typeface="Times New Roman" panose="02020603050405020304" pitchFamily="18" charset="0"/>
                <a:cs typeface="Times New Roman" panose="02020603050405020304" pitchFamily="18" charset="0"/>
              </a:rPr>
              <a:t>cards</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Michael, leave that box alone!” I ordered.</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“Hurry and </a:t>
            </a:r>
            <a:r>
              <a:rPr lang="en-US" altLang="zh-CN" sz="1400" u="sng" dirty="0">
                <a:latin typeface="Times New Roman" panose="02020603050405020304" pitchFamily="18" charset="0"/>
                <a:cs typeface="Times New Roman" panose="02020603050405020304" pitchFamily="18" charset="0"/>
              </a:rPr>
              <a:t>help</a:t>
            </a:r>
            <a:r>
              <a:rPr lang="en-US" altLang="zh-CN" sz="1400" dirty="0">
                <a:latin typeface="Times New Roman" panose="02020603050405020304" pitchFamily="18" charset="0"/>
                <a:cs typeface="Times New Roman" panose="02020603050405020304" pitchFamily="18" charset="0"/>
              </a:rPr>
              <a:t> me, ” Michael said.</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I stared at him in amazement. He wanted me to help him? “No way! ”I said, thinking that hewas </a:t>
            </a:r>
            <a:r>
              <a:rPr lang="en-US" altLang="zh-CN" sz="1400" u="sng" dirty="0">
                <a:latin typeface="Times New Roman" panose="02020603050405020304" pitchFamily="18" charset="0"/>
                <a:cs typeface="Times New Roman" panose="02020603050405020304" pitchFamily="18" charset="0"/>
              </a:rPr>
              <a:t>stealing</a:t>
            </a:r>
            <a:r>
              <a:rPr lang="en-US" altLang="zh-CN" sz="1400" dirty="0">
                <a:latin typeface="Times New Roman" panose="02020603050405020304" pitchFamily="18" charset="0"/>
                <a:cs typeface="Times New Roman" panose="02020603050405020304" pitchFamily="18" charset="0"/>
              </a:rPr>
              <a:t> valentine cards from Michael Rogers' box. Then, after watching him for a moment, I added, “What are you doing anyway?” </a:t>
            </a:r>
            <a:endParaRPr lang="en-US"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Para 1. The more I watched my next-door neighbor, the more confused I became. </a:t>
            </a:r>
            <a:endParaRPr lang="en-US"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t>Para 2. I stood there, not quite believing what I was hearing.</a:t>
            </a:r>
            <a:endParaRPr lang="zh-CN" altLang="zh-CN" sz="1400" dirty="0"/>
          </a:p>
          <a:p>
            <a:pPr marL="0" indent="0">
              <a:buNone/>
            </a:pPr>
            <a:endParaRPr lang="zh-CN" altLang="en-US" sz="1400" dirty="0"/>
          </a:p>
        </p:txBody>
      </p:sp>
      <p:sp>
        <p:nvSpPr>
          <p:cNvPr id="22" name="文本框 14"/>
          <p:cNvSpPr txBox="1"/>
          <p:nvPr/>
        </p:nvSpPr>
        <p:spPr>
          <a:xfrm>
            <a:off x="2540" y="0"/>
            <a:ext cx="6978015" cy="459105"/>
          </a:xfrm>
          <a:prstGeom prst="rect">
            <a:avLst/>
          </a:prstGeom>
          <a:noFill/>
        </p:spPr>
        <p:txBody>
          <a:bodyPr wrap="square" lIns="91426" tIns="45713" rIns="91426" bIns="45713" rtlCol="0">
            <a:spAutoFit/>
          </a:bodyPr>
          <a:lstStyle/>
          <a:p>
            <a:pPr algn="dist" defTabSz="914400"/>
            <a:r>
              <a:rPr lang="zh-CN" altLang="en-US" sz="2400" b="1" dirty="0">
                <a:gradFill>
                  <a:gsLst>
                    <a:gs pos="0">
                      <a:srgbClr val="FE4444"/>
                    </a:gs>
                    <a:gs pos="100000">
                      <a:srgbClr val="832B2B"/>
                    </a:gs>
                  </a:gsLst>
                  <a:lin scaled="0"/>
                </a:gradFill>
                <a:latin typeface="微软雅黑" panose="020B0503020204020204" charset="-122"/>
              </a:rPr>
              <a:t>从续写前文</a:t>
            </a:r>
            <a:r>
              <a:rPr lang="zh-CN" altLang="en-US" sz="2400" dirty="0" smtClean="0">
                <a:solidFill>
                  <a:srgbClr val="C00000"/>
                </a:solidFill>
                <a:latin typeface="Times New Roman" panose="02020603050405020304" pitchFamily="18" charset="0"/>
                <a:cs typeface="Times New Roman" panose="02020603050405020304" pitchFamily="18" charset="0"/>
                <a:sym typeface="+mn-ea"/>
              </a:rPr>
              <a:t>中</a:t>
            </a:r>
            <a:r>
              <a:rPr lang="zh-CN" altLang="en-US" sz="2400" dirty="0">
                <a:solidFill>
                  <a:srgbClr val="C00000"/>
                </a:solidFill>
                <a:latin typeface="Times New Roman" panose="02020603050405020304" pitchFamily="18" charset="0"/>
                <a:cs typeface="Times New Roman" panose="02020603050405020304" pitchFamily="18" charset="0"/>
                <a:sym typeface="+mn-ea"/>
              </a:rPr>
              <a:t>找主题和续写点</a:t>
            </a:r>
            <a:r>
              <a:rPr lang="en-US" altLang="zh-CN" sz="2400" dirty="0">
                <a:solidFill>
                  <a:srgbClr val="C00000"/>
                </a:solidFill>
                <a:latin typeface="Times New Roman" panose="02020603050405020304" pitchFamily="18" charset="0"/>
                <a:cs typeface="Times New Roman" panose="02020603050405020304" pitchFamily="18" charset="0"/>
                <a:sym typeface="+mn-ea"/>
              </a:rPr>
              <a:t>:</a:t>
            </a:r>
            <a:endParaRPr lang="zh-CN" altLang="en-US" sz="2400" b="1" dirty="0">
              <a:gradFill>
                <a:gsLst>
                  <a:gs pos="0">
                    <a:srgbClr val="FE4444"/>
                  </a:gs>
                  <a:gs pos="100000">
                    <a:srgbClr val="832B2B"/>
                  </a:gs>
                </a:gsLst>
                <a:lin scaled="0"/>
              </a:gradFill>
              <a:latin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89910" y="390972"/>
            <a:ext cx="9036496" cy="4752528"/>
          </a:xfrm>
          <a:solidFill>
            <a:schemeClr val="bg1"/>
          </a:solidFill>
        </p:spPr>
        <p:txBody>
          <a:bodyPr>
            <a:noAutofit/>
          </a:bodyPr>
          <a:lstStyle/>
          <a:p>
            <a:pPr marL="0" indent="0">
              <a:buNone/>
            </a:pPr>
            <a:r>
              <a:rPr lang="en-US" altLang="zh-CN" sz="1400" dirty="0"/>
              <a:t>            I was going to stop him. But where was he? He wasn’t on the playground for break as supposed to be. “Have you seen Michael?” I asked Josh, who swung down from the monkey bars and said,</a:t>
            </a:r>
            <a:r>
              <a:rPr lang="zh-CN" altLang="zh-CN" sz="1400" dirty="0"/>
              <a:t>“</a:t>
            </a:r>
            <a:r>
              <a:rPr lang="en-US" altLang="zh-CN" sz="1400" dirty="0"/>
              <a:t>Which Michael?</a:t>
            </a:r>
            <a:r>
              <a:rPr lang="zh-CN" altLang="zh-CN" sz="1400" dirty="0"/>
              <a:t>”</a:t>
            </a:r>
            <a:endParaRPr lang="zh-CN" altLang="zh-CN" sz="1400" dirty="0"/>
          </a:p>
          <a:p>
            <a:pPr marL="0" indent="0">
              <a:buNone/>
            </a:pPr>
            <a:r>
              <a:rPr lang="en-US" altLang="zh-CN" sz="1400" dirty="0"/>
              <a:t>    </a:t>
            </a:r>
            <a:r>
              <a:rPr lang="zh-CN" altLang="zh-CN" sz="1400" dirty="0"/>
              <a:t>“</a:t>
            </a:r>
            <a:r>
              <a:rPr lang="en-US" altLang="zh-CN" sz="1400" dirty="0"/>
              <a:t> Michael Peterson</a:t>
            </a:r>
            <a:r>
              <a:rPr lang="zh-CN" altLang="zh-CN" sz="1400" dirty="0"/>
              <a:t>，”</a:t>
            </a:r>
            <a:r>
              <a:rPr lang="en-US" altLang="zh-CN" sz="1400" dirty="0"/>
              <a:t> I said. I had forgotten about </a:t>
            </a:r>
            <a:r>
              <a:rPr lang="en-US" altLang="zh-CN" sz="1400" u="sng" dirty="0"/>
              <a:t>Michael Rogers</a:t>
            </a:r>
            <a:r>
              <a:rPr lang="en-US" altLang="zh-CN" sz="1400" dirty="0"/>
              <a:t>, the</a:t>
            </a:r>
            <a:r>
              <a:rPr lang="en-US" altLang="zh-CN" sz="1400" u="sng" dirty="0"/>
              <a:t> new</a:t>
            </a:r>
            <a:r>
              <a:rPr lang="en-US" altLang="zh-CN" sz="1400" dirty="0"/>
              <a:t> kid in our class</a:t>
            </a:r>
            <a:endParaRPr lang="zh-CN" altLang="zh-CN" sz="1400" dirty="0"/>
          </a:p>
          <a:p>
            <a:pPr marL="0" indent="0">
              <a:buNone/>
            </a:pPr>
            <a:r>
              <a:rPr lang="en-US" altLang="zh-CN" sz="1400" dirty="0"/>
              <a:t>Josh shrugged. “Haven’t seen him.” Then he grinned. “</a:t>
            </a:r>
            <a:r>
              <a:rPr lang="en-US" altLang="zh-CN" sz="2800" dirty="0">
                <a:solidFill>
                  <a:srgbClr val="3333FF"/>
                </a:solidFill>
              </a:rPr>
              <a:t>He's probably off playing a funny trick.”</a:t>
            </a:r>
            <a:endParaRPr lang="zh-CN" altLang="zh-CN" sz="2800" dirty="0">
              <a:solidFill>
                <a:srgbClr val="3333FF"/>
              </a:solidFill>
            </a:endParaRPr>
          </a:p>
          <a:p>
            <a:pPr marL="0" indent="0">
              <a:buNone/>
            </a:pPr>
            <a:r>
              <a:rPr lang="en-US" altLang="zh-CN" sz="2800" dirty="0">
                <a:solidFill>
                  <a:srgbClr val="3333FF"/>
                </a:solidFill>
              </a:rPr>
              <a:t>       I sighed. “That’s what </a:t>
            </a:r>
            <a:r>
              <a:rPr lang="en-US" altLang="zh-CN" sz="2800" dirty="0">
                <a:gradFill>
                  <a:gsLst>
                    <a:gs pos="0">
                      <a:srgbClr val="FE4444"/>
                    </a:gs>
                    <a:gs pos="100000">
                      <a:srgbClr val="832B2B"/>
                    </a:gs>
                  </a:gsLst>
                  <a:lin scaled="0"/>
                </a:gradFill>
              </a:rPr>
              <a:t>I'm afraid of</a:t>
            </a:r>
            <a:r>
              <a:rPr lang="en-US" altLang="zh-CN" sz="2800" dirty="0">
                <a:solidFill>
                  <a:srgbClr val="3333FF"/>
                </a:solidFill>
              </a:rPr>
              <a:t>.”</a:t>
            </a:r>
            <a:r>
              <a:rPr lang="en-US" altLang="zh-CN" sz="1400" dirty="0"/>
              <a:t> I headed for the classroom. There was Michael Peterson--at Michael Rogers’ desk, digging in his </a:t>
            </a:r>
            <a:r>
              <a:rPr lang="en-US" altLang="zh-CN" sz="1400" u="sng" dirty="0"/>
              <a:t>box</a:t>
            </a:r>
            <a:r>
              <a:rPr lang="en-US" altLang="zh-CN" sz="1400" dirty="0"/>
              <a:t> of valentine </a:t>
            </a:r>
            <a:r>
              <a:rPr lang="en-US" altLang="zh-CN" sz="1400" u="sng" dirty="0"/>
              <a:t>cards</a:t>
            </a:r>
            <a:r>
              <a:rPr lang="en-US" altLang="zh-CN" sz="1400" dirty="0"/>
              <a:t>!</a:t>
            </a:r>
            <a:r>
              <a:rPr lang="zh-CN" altLang="en-US" sz="1400" dirty="0"/>
              <a:t>“</a:t>
            </a:r>
            <a:r>
              <a:rPr lang="en-US" altLang="zh-CN" sz="1400" dirty="0"/>
              <a:t> </a:t>
            </a:r>
            <a:r>
              <a:rPr lang="en-US" altLang="zh-CN" sz="2800" dirty="0">
                <a:solidFill>
                  <a:srgbClr val="3333FF"/>
                </a:solidFill>
              </a:rPr>
              <a:t>Michael, leave that box alone!” I ordered.</a:t>
            </a:r>
            <a:endParaRPr lang="zh-CN" altLang="zh-CN" sz="2800" dirty="0">
              <a:solidFill>
                <a:srgbClr val="3333FF"/>
              </a:solidFill>
            </a:endParaRPr>
          </a:p>
          <a:p>
            <a:pPr marL="0" indent="0">
              <a:buNone/>
            </a:pPr>
            <a:r>
              <a:rPr lang="en-US" altLang="zh-CN" sz="1400" dirty="0"/>
              <a:t>       “Hurry and </a:t>
            </a:r>
            <a:r>
              <a:rPr lang="en-US" altLang="zh-CN" sz="1400" u="sng" dirty="0"/>
              <a:t>help</a:t>
            </a:r>
            <a:r>
              <a:rPr lang="en-US" altLang="zh-CN" sz="1400" dirty="0"/>
              <a:t> me, ” Michael said.</a:t>
            </a:r>
            <a:endParaRPr lang="zh-CN" altLang="zh-CN" sz="1400" dirty="0"/>
          </a:p>
          <a:p>
            <a:pPr marL="0" indent="0">
              <a:buNone/>
            </a:pPr>
            <a:r>
              <a:rPr lang="en-US" altLang="zh-CN" sz="1400" dirty="0"/>
              <a:t>       </a:t>
            </a:r>
            <a:r>
              <a:rPr lang="en-US" altLang="zh-CN" sz="2800" dirty="0">
                <a:solidFill>
                  <a:srgbClr val="3333FF"/>
                </a:solidFill>
              </a:rPr>
              <a:t>I stared at him </a:t>
            </a:r>
            <a:r>
              <a:rPr lang="en-US" altLang="zh-CN" sz="2800" dirty="0">
                <a:solidFill>
                  <a:srgbClr val="FF0000"/>
                </a:solidFill>
              </a:rPr>
              <a:t>in amazement</a:t>
            </a:r>
            <a:r>
              <a:rPr lang="en-US" altLang="zh-CN" sz="2800" dirty="0">
                <a:solidFill>
                  <a:srgbClr val="3333FF"/>
                </a:solidFill>
              </a:rPr>
              <a:t>. He wanted me to help him? </a:t>
            </a:r>
            <a:r>
              <a:rPr lang="en-US" altLang="zh-CN" sz="2800" dirty="0">
                <a:solidFill>
                  <a:srgbClr val="FF0000"/>
                </a:solidFill>
              </a:rPr>
              <a:t>“No way!</a:t>
            </a:r>
            <a:r>
              <a:rPr lang="en-US" altLang="zh-CN" sz="2800" dirty="0">
                <a:solidFill>
                  <a:srgbClr val="3333FF"/>
                </a:solidFill>
              </a:rPr>
              <a:t> ”I said, thinking that he was </a:t>
            </a:r>
            <a:r>
              <a:rPr lang="en-US" altLang="zh-CN" sz="2800" u="sng" dirty="0">
                <a:solidFill>
                  <a:srgbClr val="3333FF"/>
                </a:solidFill>
              </a:rPr>
              <a:t>stealing</a:t>
            </a:r>
            <a:r>
              <a:rPr lang="en-US" altLang="zh-CN" sz="2800" dirty="0">
                <a:solidFill>
                  <a:srgbClr val="3333FF"/>
                </a:solidFill>
              </a:rPr>
              <a:t> valentine cards from Michael Rogers' box.</a:t>
            </a:r>
            <a:r>
              <a:rPr lang="en-US" altLang="zh-CN" sz="1400" dirty="0"/>
              <a:t> </a:t>
            </a:r>
            <a:r>
              <a:rPr lang="en-US" altLang="zh-CN" sz="2800" u="sng" dirty="0">
                <a:solidFill>
                  <a:srgbClr val="3333FF"/>
                </a:solidFill>
              </a:rPr>
              <a:t>Then, after watching him for a moment, I added, “What are you doing anyway?”</a:t>
            </a:r>
            <a:r>
              <a:rPr lang="en-US" altLang="zh-CN" sz="2800" dirty="0">
                <a:solidFill>
                  <a:srgbClr val="3333FF"/>
                </a:solidFill>
              </a:rPr>
              <a:t> </a:t>
            </a:r>
            <a:endParaRPr lang="en-US" altLang="zh-CN" sz="2800" dirty="0">
              <a:solidFill>
                <a:srgbClr val="3333FF"/>
              </a:solidFill>
            </a:endParaRPr>
          </a:p>
          <a:p>
            <a:pPr marL="0" indent="0">
              <a:buNone/>
            </a:pPr>
            <a:endParaRPr lang="zh-CN" altLang="en-US" sz="1400" dirty="0"/>
          </a:p>
        </p:txBody>
      </p:sp>
      <p:sp>
        <p:nvSpPr>
          <p:cNvPr id="22" name="文本框 14"/>
          <p:cNvSpPr txBox="1"/>
          <p:nvPr/>
        </p:nvSpPr>
        <p:spPr>
          <a:xfrm>
            <a:off x="2540" y="0"/>
            <a:ext cx="5202555" cy="828675"/>
          </a:xfrm>
          <a:prstGeom prst="rect">
            <a:avLst/>
          </a:prstGeom>
          <a:noFill/>
        </p:spPr>
        <p:txBody>
          <a:bodyPr wrap="square" lIns="91426" tIns="45713" rIns="91426" bIns="45713" rtlCol="0">
            <a:spAutoFit/>
          </a:bodyPr>
          <a:lstStyle/>
          <a:p>
            <a:pPr algn="dist" defTabSz="914400"/>
            <a:r>
              <a:rPr lang="zh-CN" altLang="en-US" sz="2400" b="1" dirty="0">
                <a:gradFill>
                  <a:gsLst>
                    <a:gs pos="0">
                      <a:srgbClr val="FE4444"/>
                    </a:gs>
                    <a:gs pos="100000">
                      <a:srgbClr val="832B2B"/>
                    </a:gs>
                  </a:gsLst>
                  <a:lin scaled="0"/>
                </a:gradFill>
                <a:latin typeface="微软雅黑" panose="020B0503020204020204" charset="-122"/>
              </a:rPr>
              <a:t>续写前文</a:t>
            </a:r>
            <a:r>
              <a:rPr lang="zh-CN" altLang="en-US" sz="2400" dirty="0" smtClean="0">
                <a:solidFill>
                  <a:srgbClr val="C00000"/>
                </a:solidFill>
                <a:latin typeface="Times New Roman" panose="02020603050405020304" pitchFamily="18" charset="0"/>
                <a:cs typeface="Times New Roman" panose="02020603050405020304" pitchFamily="18" charset="0"/>
                <a:sym typeface="+mn-ea"/>
              </a:rPr>
              <a:t>中</a:t>
            </a:r>
            <a:r>
              <a:rPr lang="zh-CN" altLang="en-US" sz="2400" dirty="0">
                <a:solidFill>
                  <a:srgbClr val="C00000"/>
                </a:solidFill>
                <a:latin typeface="Times New Roman" panose="02020603050405020304" pitchFamily="18" charset="0"/>
                <a:cs typeface="Times New Roman" panose="02020603050405020304" pitchFamily="18" charset="0"/>
                <a:sym typeface="+mn-ea"/>
              </a:rPr>
              <a:t>找主题和续写点</a:t>
            </a:r>
            <a:r>
              <a:rPr lang="en-US" altLang="zh-CN" sz="2400" dirty="0">
                <a:solidFill>
                  <a:srgbClr val="C00000"/>
                </a:solidFill>
                <a:latin typeface="Times New Roman" panose="02020603050405020304" pitchFamily="18" charset="0"/>
                <a:cs typeface="Times New Roman" panose="02020603050405020304" pitchFamily="18" charset="0"/>
                <a:sym typeface="+mn-ea"/>
              </a:rPr>
              <a:t>:</a:t>
            </a:r>
            <a:endParaRPr lang="zh-CN" altLang="en-US" sz="2400" b="1" dirty="0">
              <a:gradFill>
                <a:gsLst>
                  <a:gs pos="0">
                    <a:srgbClr val="FE4444"/>
                  </a:gs>
                  <a:gs pos="100000">
                    <a:srgbClr val="832B2B"/>
                  </a:gs>
                </a:gsLst>
                <a:lin scaled="0"/>
              </a:gradFill>
              <a:latin typeface="微软雅黑" panose="020B0503020204020204" charset="-122"/>
            </a:endParaRPr>
          </a:p>
          <a:p>
            <a:pPr algn="dist" defTabSz="914400"/>
            <a:endParaRPr lang="zh-CN" altLang="en-US" sz="2400" b="1" dirty="0">
              <a:gradFill>
                <a:gsLst>
                  <a:gs pos="0">
                    <a:srgbClr val="FE4444"/>
                  </a:gs>
                  <a:gs pos="100000">
                    <a:srgbClr val="832B2B"/>
                  </a:gs>
                </a:gsLst>
                <a:lin scaled="0"/>
              </a:gradFill>
              <a:latin typeface="微软雅黑" panose="020B0503020204020204" charset="-122"/>
            </a:endParaRPr>
          </a:p>
        </p:txBody>
      </p:sp>
      <p:sp>
        <p:nvSpPr>
          <p:cNvPr id="23" name="流程图: 可选过程 22"/>
          <p:cNvSpPr/>
          <p:nvPr/>
        </p:nvSpPr>
        <p:spPr>
          <a:xfrm>
            <a:off x="611505" y="1059815"/>
            <a:ext cx="5922645" cy="820420"/>
          </a:xfrm>
          <a:prstGeom prst="flowChartAlternateProcess">
            <a:avLst/>
          </a:prstGeom>
          <a:solidFill>
            <a:srgbClr val="9BECFF"/>
          </a:solidFill>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p>
            <a:pPr algn="l"/>
            <a:r>
              <a:rPr lang="en-US" altLang="zh-CN" sz="2000" b="1" dirty="0">
                <a:solidFill>
                  <a:srgbClr val="7030A0"/>
                </a:solidFill>
                <a:latin typeface="Times New Roman" panose="02020603050405020304" pitchFamily="18" charset="0"/>
                <a:cs typeface="Times New Roman" panose="02020603050405020304" pitchFamily="18" charset="0"/>
              </a:rPr>
              <a:t>Q</a:t>
            </a:r>
            <a:r>
              <a:rPr lang="zh-CN" altLang="en-US" sz="2000" b="1" dirty="0">
                <a:solidFill>
                  <a:srgbClr val="7030A0"/>
                </a:solidFill>
                <a:latin typeface="Times New Roman" panose="02020603050405020304" pitchFamily="18" charset="0"/>
                <a:cs typeface="Times New Roman" panose="02020603050405020304" pitchFamily="18" charset="0"/>
              </a:rPr>
              <a:t>：</a:t>
            </a:r>
            <a:r>
              <a:rPr lang="en-US" altLang="zh-CN" sz="2000" b="1" dirty="0">
                <a:solidFill>
                  <a:srgbClr val="7030A0"/>
                </a:solidFill>
                <a:latin typeface="Times New Roman" panose="02020603050405020304" pitchFamily="18" charset="0"/>
                <a:cs typeface="Times New Roman" panose="02020603050405020304" pitchFamily="18" charset="0"/>
              </a:rPr>
              <a:t>What was Michael  Peterson doing there?</a:t>
            </a:r>
            <a:endParaRPr lang="en-US" altLang="zh-CN" sz="2000" b="1" dirty="0">
              <a:solidFill>
                <a:srgbClr val="7030A0"/>
              </a:solidFill>
              <a:latin typeface="Times New Roman" panose="02020603050405020304" pitchFamily="18" charset="0"/>
              <a:cs typeface="Times New Roman" panose="02020603050405020304" pitchFamily="18" charset="0"/>
            </a:endParaRPr>
          </a:p>
          <a:p>
            <a:pPr algn="l"/>
            <a:r>
              <a:rPr lang="en-US" altLang="zh-CN" sz="2000" b="1" dirty="0">
                <a:solidFill>
                  <a:srgbClr val="7030A0"/>
                </a:solidFill>
                <a:latin typeface="Times New Roman" panose="02020603050405020304" pitchFamily="18" charset="0"/>
                <a:cs typeface="Times New Roman" panose="02020603050405020304" pitchFamily="18" charset="0"/>
              </a:rPr>
              <a:t>Did I believe Michael Peterson’s explanation?</a:t>
            </a:r>
            <a:endParaRPr lang="en-US" altLang="zh-CN" sz="2000" b="1" dirty="0">
              <a:solidFill>
                <a:srgbClr val="7030A0"/>
              </a:solidFill>
              <a:latin typeface="Times New Roman" panose="02020603050405020304" pitchFamily="18" charset="0"/>
              <a:cs typeface="Times New Roman" panose="02020603050405020304" pitchFamily="18" charset="0"/>
            </a:endParaRPr>
          </a:p>
          <a:p>
            <a:pPr algn="l"/>
            <a:r>
              <a:rPr lang="en-US" altLang="zh-CN" sz="2000" b="1" dirty="0">
                <a:solidFill>
                  <a:srgbClr val="7030A0"/>
                </a:solidFill>
                <a:latin typeface="Times New Roman" panose="02020603050405020304" pitchFamily="18" charset="0"/>
                <a:cs typeface="Times New Roman" panose="02020603050405020304" pitchFamily="18" charset="0"/>
              </a:rPr>
              <a:t> Would I help him at first? </a:t>
            </a:r>
            <a:endParaRPr lang="en-US" altLang="zh-CN" sz="2000" b="1" dirty="0">
              <a:solidFill>
                <a:srgbClr val="7030A0"/>
              </a:solidFill>
              <a:latin typeface="Times New Roman" panose="02020603050405020304" pitchFamily="18" charset="0"/>
              <a:cs typeface="Times New Roman" panose="02020603050405020304" pitchFamily="18" charset="0"/>
            </a:endParaRPr>
          </a:p>
        </p:txBody>
      </p:sp>
      <p:sp>
        <p:nvSpPr>
          <p:cNvPr id="30" name="流程图: 可选过程 29"/>
          <p:cNvSpPr/>
          <p:nvPr/>
        </p:nvSpPr>
        <p:spPr>
          <a:xfrm>
            <a:off x="467399" y="2068300"/>
            <a:ext cx="7548278" cy="1152128"/>
          </a:xfrm>
          <a:prstGeom prst="flowChartAlternateProcess">
            <a:avLst/>
          </a:prstGeom>
          <a:solidFill>
            <a:srgbClr val="9BECFF"/>
          </a:solidFill>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p>
            <a:pPr defTabSz="914400">
              <a:defRPr/>
            </a:pPr>
            <a:r>
              <a:rPr lang="zh-CN" altLang="zh-CN" sz="2000" kern="0" dirty="0">
                <a:solidFill>
                  <a:srgbClr val="FF0000"/>
                </a:solidFill>
                <a:latin typeface="Arial" panose="020B0604020202020204"/>
              </a:rPr>
              <a:t>结合前文信息：</a:t>
            </a:r>
            <a:r>
              <a:rPr lang="en-US" altLang="zh-CN" sz="2000" kern="0" dirty="0">
                <a:solidFill>
                  <a:srgbClr val="FF0000"/>
                </a:solidFill>
                <a:latin typeface="Arial" panose="020B0604020202020204"/>
              </a:rPr>
              <a:t> As a new comer in the class, Michael Rogers might have been forgotten by the other kids to exchange love cards with him. Would Michael Peterson play tricks or send cards? </a:t>
            </a:r>
            <a:endParaRPr lang="zh-CN" altLang="en-US" sz="2000" kern="0" dirty="0">
              <a:solidFill>
                <a:srgbClr val="FF0000"/>
              </a:solidFill>
              <a:latin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ppt_x</p:attrName>
                                        </p:attrNameLst>
                                      </p:cBhvr>
                                      <p:tavLst>
                                        <p:tav tm="0">
                                          <p:val>
                                            <p:strVal val="#ppt_x-.2"/>
                                          </p:val>
                                        </p:tav>
                                        <p:tav tm="100000">
                                          <p:val>
                                            <p:strVal val="#ppt_x"/>
                                          </p:val>
                                        </p:tav>
                                      </p:tavLst>
                                    </p:anim>
                                    <p:anim calcmode="lin" valueType="num">
                                      <p:cBhvr>
                                        <p:cTn id="13"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1"/>
          <p:cNvCxnSpPr>
            <a:cxnSpLocks noChangeShapeType="1"/>
          </p:cNvCxnSpPr>
          <p:nvPr/>
        </p:nvCxnSpPr>
        <p:spPr bwMode="auto">
          <a:xfrm>
            <a:off x="3139367" y="2288289"/>
            <a:ext cx="957137" cy="0"/>
          </a:xfrm>
          <a:prstGeom prst="line">
            <a:avLst/>
          </a:prstGeom>
          <a:noFill/>
          <a:ln w="19050">
            <a:solidFill>
              <a:srgbClr val="093B5C"/>
            </a:solidFill>
            <a:round/>
          </a:ln>
          <a:extLst>
            <a:ext uri="{909E8E84-426E-40DD-AFC4-6F175D3DCCD1}">
              <a14:hiddenFill xmlns:a14="http://schemas.microsoft.com/office/drawing/2010/main">
                <a:noFill/>
              </a14:hiddenFill>
            </a:ext>
          </a:extLst>
        </p:spPr>
      </p:cxnSp>
      <p:cxnSp>
        <p:nvCxnSpPr>
          <p:cNvPr id="6" name="直线2"/>
          <p:cNvCxnSpPr>
            <a:cxnSpLocks noChangeShapeType="1"/>
          </p:cNvCxnSpPr>
          <p:nvPr/>
        </p:nvCxnSpPr>
        <p:spPr bwMode="auto">
          <a:xfrm flipV="1">
            <a:off x="4096505" y="884635"/>
            <a:ext cx="0" cy="2806203"/>
          </a:xfrm>
          <a:prstGeom prst="line">
            <a:avLst/>
          </a:prstGeom>
          <a:noFill/>
          <a:ln w="19050">
            <a:solidFill>
              <a:srgbClr val="093B5C"/>
            </a:solidFill>
            <a:round/>
          </a:ln>
          <a:extLst>
            <a:ext uri="{909E8E84-426E-40DD-AFC4-6F175D3DCCD1}">
              <a14:hiddenFill xmlns:a14="http://schemas.microsoft.com/office/drawing/2010/main">
                <a:noFill/>
              </a14:hiddenFill>
            </a:ext>
          </a:extLst>
        </p:spPr>
      </p:cxnSp>
      <p:sp>
        <p:nvSpPr>
          <p:cNvPr id="9" name="圆2"/>
          <p:cNvSpPr>
            <a:spLocks noChangeArrowheads="1"/>
          </p:cNvSpPr>
          <p:nvPr/>
        </p:nvSpPr>
        <p:spPr bwMode="auto">
          <a:xfrm>
            <a:off x="4476707" y="1474171"/>
            <a:ext cx="632197" cy="633302"/>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cxnSp>
        <p:nvCxnSpPr>
          <p:cNvPr id="14" name="箭头2"/>
          <p:cNvCxnSpPr>
            <a:cxnSpLocks noChangeShapeType="1"/>
          </p:cNvCxnSpPr>
          <p:nvPr/>
        </p:nvCxnSpPr>
        <p:spPr bwMode="auto">
          <a:xfrm>
            <a:off x="4096505" y="1790931"/>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cxnSp>
        <p:nvCxnSpPr>
          <p:cNvPr id="15" name="箭头3"/>
          <p:cNvCxnSpPr>
            <a:cxnSpLocks noChangeShapeType="1"/>
          </p:cNvCxnSpPr>
          <p:nvPr/>
        </p:nvCxnSpPr>
        <p:spPr bwMode="auto">
          <a:xfrm>
            <a:off x="4096505" y="2766857"/>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cxnSp>
        <p:nvCxnSpPr>
          <p:cNvPr id="33" name="箭头1"/>
          <p:cNvCxnSpPr>
            <a:cxnSpLocks noChangeShapeType="1"/>
          </p:cNvCxnSpPr>
          <p:nvPr/>
        </p:nvCxnSpPr>
        <p:spPr bwMode="auto">
          <a:xfrm>
            <a:off x="4096505" y="884635"/>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cxnSp>
        <p:nvCxnSpPr>
          <p:cNvPr id="34" name="箭头4"/>
          <p:cNvCxnSpPr>
            <a:cxnSpLocks noChangeShapeType="1"/>
          </p:cNvCxnSpPr>
          <p:nvPr/>
        </p:nvCxnSpPr>
        <p:spPr bwMode="auto">
          <a:xfrm flipV="1">
            <a:off x="4096505" y="3690838"/>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sp>
        <p:nvSpPr>
          <p:cNvPr id="17" name="圆3"/>
          <p:cNvSpPr>
            <a:spLocks noChangeArrowheads="1"/>
          </p:cNvSpPr>
          <p:nvPr/>
        </p:nvSpPr>
        <p:spPr bwMode="auto">
          <a:xfrm>
            <a:off x="4476707" y="2440638"/>
            <a:ext cx="632197" cy="633302"/>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sp>
        <p:nvSpPr>
          <p:cNvPr id="18" name="圆4"/>
          <p:cNvSpPr>
            <a:spLocks noChangeArrowheads="1"/>
          </p:cNvSpPr>
          <p:nvPr/>
        </p:nvSpPr>
        <p:spPr bwMode="auto">
          <a:xfrm>
            <a:off x="4476707" y="3375140"/>
            <a:ext cx="632197" cy="633302"/>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sp>
        <p:nvSpPr>
          <p:cNvPr id="19" name="圆1"/>
          <p:cNvSpPr>
            <a:spLocks noChangeArrowheads="1"/>
          </p:cNvSpPr>
          <p:nvPr/>
        </p:nvSpPr>
        <p:spPr bwMode="auto">
          <a:xfrm>
            <a:off x="4476707" y="561244"/>
            <a:ext cx="632197" cy="632197"/>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sp>
        <p:nvSpPr>
          <p:cNvPr id="21" name="Freeform 31"/>
          <p:cNvSpPr/>
          <p:nvPr/>
        </p:nvSpPr>
        <p:spPr bwMode="auto">
          <a:xfrm>
            <a:off x="4665785" y="741603"/>
            <a:ext cx="254041" cy="251309"/>
          </a:xfrm>
          <a:custGeom>
            <a:avLst/>
            <a:gdLst>
              <a:gd name="T0" fmla="*/ 58 w 116"/>
              <a:gd name="T1" fmla="*/ 100 h 115"/>
              <a:gd name="T2" fmla="*/ 48 w 116"/>
              <a:gd name="T3" fmla="*/ 103 h 115"/>
              <a:gd name="T4" fmla="*/ 29 w 116"/>
              <a:gd name="T5" fmla="*/ 114 h 115"/>
              <a:gd name="T6" fmla="*/ 26 w 116"/>
              <a:gd name="T7" fmla="*/ 115 h 115"/>
              <a:gd name="T8" fmla="*/ 21 w 116"/>
              <a:gd name="T9" fmla="*/ 111 h 115"/>
              <a:gd name="T10" fmla="*/ 22 w 116"/>
              <a:gd name="T11" fmla="*/ 105 h 115"/>
              <a:gd name="T12" fmla="*/ 25 w 116"/>
              <a:gd name="T13" fmla="*/ 83 h 115"/>
              <a:gd name="T14" fmla="*/ 24 w 116"/>
              <a:gd name="T15" fmla="*/ 74 h 115"/>
              <a:gd name="T16" fmla="*/ 19 w 116"/>
              <a:gd name="T17" fmla="*/ 65 h 115"/>
              <a:gd name="T18" fmla="*/ 4 w 116"/>
              <a:gd name="T19" fmla="*/ 50 h 115"/>
              <a:gd name="T20" fmla="*/ 1 w 116"/>
              <a:gd name="T21" fmla="*/ 47 h 115"/>
              <a:gd name="T22" fmla="*/ 3 w 116"/>
              <a:gd name="T23" fmla="*/ 42 h 115"/>
              <a:gd name="T24" fmla="*/ 8 w 116"/>
              <a:gd name="T25" fmla="*/ 40 h 115"/>
              <a:gd name="T26" fmla="*/ 29 w 116"/>
              <a:gd name="T27" fmla="*/ 37 h 115"/>
              <a:gd name="T28" fmla="*/ 39 w 116"/>
              <a:gd name="T29" fmla="*/ 32 h 115"/>
              <a:gd name="T30" fmla="*/ 44 w 116"/>
              <a:gd name="T31" fmla="*/ 25 h 115"/>
              <a:gd name="T32" fmla="*/ 54 w 116"/>
              <a:gd name="T33" fmla="*/ 5 h 115"/>
              <a:gd name="T34" fmla="*/ 55 w 116"/>
              <a:gd name="T35" fmla="*/ 2 h 115"/>
              <a:gd name="T36" fmla="*/ 61 w 116"/>
              <a:gd name="T37" fmla="*/ 2 h 115"/>
              <a:gd name="T38" fmla="*/ 63 w 116"/>
              <a:gd name="T39" fmla="*/ 5 h 115"/>
              <a:gd name="T40" fmla="*/ 73 w 116"/>
              <a:gd name="T41" fmla="*/ 26 h 115"/>
              <a:gd name="T42" fmla="*/ 89 w 116"/>
              <a:gd name="T43" fmla="*/ 37 h 115"/>
              <a:gd name="T44" fmla="*/ 111 w 116"/>
              <a:gd name="T45" fmla="*/ 41 h 115"/>
              <a:gd name="T46" fmla="*/ 113 w 116"/>
              <a:gd name="T47" fmla="*/ 42 h 115"/>
              <a:gd name="T48" fmla="*/ 115 w 116"/>
              <a:gd name="T49" fmla="*/ 47 h 115"/>
              <a:gd name="T50" fmla="*/ 113 w 116"/>
              <a:gd name="T51" fmla="*/ 50 h 115"/>
              <a:gd name="T52" fmla="*/ 97 w 116"/>
              <a:gd name="T53" fmla="*/ 66 h 115"/>
              <a:gd name="T54" fmla="*/ 91 w 116"/>
              <a:gd name="T55" fmla="*/ 85 h 115"/>
              <a:gd name="T56" fmla="*/ 95 w 116"/>
              <a:gd name="T57" fmla="*/ 109 h 115"/>
              <a:gd name="T58" fmla="*/ 95 w 116"/>
              <a:gd name="T59" fmla="*/ 111 h 115"/>
              <a:gd name="T60" fmla="*/ 90 w 116"/>
              <a:gd name="T61" fmla="*/ 115 h 115"/>
              <a:gd name="T62" fmla="*/ 87 w 116"/>
              <a:gd name="T63" fmla="*/ 113 h 115"/>
              <a:gd name="T64" fmla="*/ 68 w 116"/>
              <a:gd name="T65" fmla="*/ 103 h 115"/>
              <a:gd name="T66" fmla="*/ 58 w 116"/>
              <a:gd name="T67"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15">
                <a:moveTo>
                  <a:pt x="58" y="100"/>
                </a:moveTo>
                <a:cubicBezTo>
                  <a:pt x="55" y="101"/>
                  <a:pt x="51" y="101"/>
                  <a:pt x="48" y="103"/>
                </a:cubicBezTo>
                <a:cubicBezTo>
                  <a:pt x="42" y="107"/>
                  <a:pt x="35" y="110"/>
                  <a:pt x="29" y="114"/>
                </a:cubicBezTo>
                <a:cubicBezTo>
                  <a:pt x="28" y="114"/>
                  <a:pt x="27" y="115"/>
                  <a:pt x="26" y="115"/>
                </a:cubicBezTo>
                <a:cubicBezTo>
                  <a:pt x="23" y="115"/>
                  <a:pt x="21" y="114"/>
                  <a:pt x="21" y="111"/>
                </a:cubicBezTo>
                <a:cubicBezTo>
                  <a:pt x="21" y="109"/>
                  <a:pt x="22" y="107"/>
                  <a:pt x="22" y="105"/>
                </a:cubicBezTo>
                <a:cubicBezTo>
                  <a:pt x="23" y="98"/>
                  <a:pt x="24" y="91"/>
                  <a:pt x="25" y="83"/>
                </a:cubicBezTo>
                <a:cubicBezTo>
                  <a:pt x="26" y="80"/>
                  <a:pt x="25" y="77"/>
                  <a:pt x="24" y="74"/>
                </a:cubicBezTo>
                <a:cubicBezTo>
                  <a:pt x="23" y="71"/>
                  <a:pt x="21" y="68"/>
                  <a:pt x="19" y="65"/>
                </a:cubicBezTo>
                <a:cubicBezTo>
                  <a:pt x="14" y="60"/>
                  <a:pt x="9" y="55"/>
                  <a:pt x="4" y="50"/>
                </a:cubicBezTo>
                <a:cubicBezTo>
                  <a:pt x="3" y="49"/>
                  <a:pt x="2" y="48"/>
                  <a:pt x="1" y="47"/>
                </a:cubicBezTo>
                <a:cubicBezTo>
                  <a:pt x="0" y="45"/>
                  <a:pt x="1" y="43"/>
                  <a:pt x="3" y="42"/>
                </a:cubicBezTo>
                <a:cubicBezTo>
                  <a:pt x="5" y="41"/>
                  <a:pt x="6" y="41"/>
                  <a:pt x="8" y="40"/>
                </a:cubicBezTo>
                <a:cubicBezTo>
                  <a:pt x="15" y="39"/>
                  <a:pt x="22" y="38"/>
                  <a:pt x="29" y="37"/>
                </a:cubicBezTo>
                <a:cubicBezTo>
                  <a:pt x="33" y="36"/>
                  <a:pt x="37" y="34"/>
                  <a:pt x="39" y="32"/>
                </a:cubicBezTo>
                <a:cubicBezTo>
                  <a:pt x="41" y="30"/>
                  <a:pt x="43" y="28"/>
                  <a:pt x="44" y="25"/>
                </a:cubicBezTo>
                <a:cubicBezTo>
                  <a:pt x="47" y="18"/>
                  <a:pt x="50" y="11"/>
                  <a:pt x="54" y="5"/>
                </a:cubicBezTo>
                <a:cubicBezTo>
                  <a:pt x="54" y="4"/>
                  <a:pt x="55" y="3"/>
                  <a:pt x="55" y="2"/>
                </a:cubicBezTo>
                <a:cubicBezTo>
                  <a:pt x="57" y="0"/>
                  <a:pt x="59" y="0"/>
                  <a:pt x="61" y="2"/>
                </a:cubicBezTo>
                <a:cubicBezTo>
                  <a:pt x="62" y="3"/>
                  <a:pt x="62" y="4"/>
                  <a:pt x="63" y="5"/>
                </a:cubicBezTo>
                <a:cubicBezTo>
                  <a:pt x="66" y="12"/>
                  <a:pt x="69" y="19"/>
                  <a:pt x="73" y="26"/>
                </a:cubicBezTo>
                <a:cubicBezTo>
                  <a:pt x="76" y="32"/>
                  <a:pt x="81" y="36"/>
                  <a:pt x="89" y="37"/>
                </a:cubicBezTo>
                <a:cubicBezTo>
                  <a:pt x="96" y="39"/>
                  <a:pt x="104" y="40"/>
                  <a:pt x="111" y="41"/>
                </a:cubicBezTo>
                <a:cubicBezTo>
                  <a:pt x="112" y="41"/>
                  <a:pt x="113" y="41"/>
                  <a:pt x="113" y="42"/>
                </a:cubicBezTo>
                <a:cubicBezTo>
                  <a:pt x="115" y="43"/>
                  <a:pt x="116" y="45"/>
                  <a:pt x="115" y="47"/>
                </a:cubicBezTo>
                <a:cubicBezTo>
                  <a:pt x="114" y="48"/>
                  <a:pt x="114" y="49"/>
                  <a:pt x="113" y="50"/>
                </a:cubicBezTo>
                <a:cubicBezTo>
                  <a:pt x="108" y="55"/>
                  <a:pt x="102" y="61"/>
                  <a:pt x="97" y="66"/>
                </a:cubicBezTo>
                <a:cubicBezTo>
                  <a:pt x="92" y="71"/>
                  <a:pt x="90" y="78"/>
                  <a:pt x="91" y="85"/>
                </a:cubicBezTo>
                <a:cubicBezTo>
                  <a:pt x="92" y="93"/>
                  <a:pt x="94" y="101"/>
                  <a:pt x="95" y="109"/>
                </a:cubicBezTo>
                <a:cubicBezTo>
                  <a:pt x="95" y="109"/>
                  <a:pt x="95" y="110"/>
                  <a:pt x="95" y="111"/>
                </a:cubicBezTo>
                <a:cubicBezTo>
                  <a:pt x="95" y="114"/>
                  <a:pt x="93" y="115"/>
                  <a:pt x="90" y="115"/>
                </a:cubicBezTo>
                <a:cubicBezTo>
                  <a:pt x="89" y="114"/>
                  <a:pt x="88" y="114"/>
                  <a:pt x="87" y="113"/>
                </a:cubicBezTo>
                <a:cubicBezTo>
                  <a:pt x="81" y="110"/>
                  <a:pt x="75" y="107"/>
                  <a:pt x="68" y="103"/>
                </a:cubicBezTo>
                <a:cubicBezTo>
                  <a:pt x="65" y="101"/>
                  <a:pt x="62" y="101"/>
                  <a:pt x="58" y="100"/>
                </a:cubicBezTo>
                <a:close/>
              </a:path>
            </a:pathLst>
          </a:custGeom>
          <a:solidFill>
            <a:schemeClr val="bg1"/>
          </a:solidFill>
          <a:ln>
            <a:noFill/>
          </a:ln>
        </p:spPr>
        <p:txBody>
          <a:bodyPr vert="horz" wrap="square" lIns="68580" tIns="34290" rIns="68580" bIns="34290" numCol="1" anchor="t" anchorCtr="0" compatLnSpc="1"/>
          <a:lstStyle/>
          <a:p>
            <a:endParaRPr lang="zh-CN" altLang="en-US" sz="1350" dirty="0"/>
          </a:p>
        </p:txBody>
      </p:sp>
      <p:grpSp>
        <p:nvGrpSpPr>
          <p:cNvPr id="22" name="Group 18"/>
          <p:cNvGrpSpPr>
            <a:grpSpLocks noChangeAspect="1"/>
          </p:cNvGrpSpPr>
          <p:nvPr/>
        </p:nvGrpSpPr>
        <p:grpSpPr bwMode="auto">
          <a:xfrm>
            <a:off x="4671855" y="3578078"/>
            <a:ext cx="241901" cy="227426"/>
            <a:chOff x="2647" y="2985"/>
            <a:chExt cx="518" cy="487"/>
          </a:xfrm>
          <a:solidFill>
            <a:schemeClr val="bg1"/>
          </a:solidFill>
        </p:grpSpPr>
        <p:sp>
          <p:nvSpPr>
            <p:cNvPr id="29" name="Freeform 20"/>
            <p:cNvSpPr/>
            <p:nvPr/>
          </p:nvSpPr>
          <p:spPr bwMode="auto">
            <a:xfrm>
              <a:off x="2852" y="2985"/>
              <a:ext cx="103" cy="382"/>
            </a:xfrm>
            <a:custGeom>
              <a:avLst/>
              <a:gdLst>
                <a:gd name="T0" fmla="*/ 43 w 43"/>
                <a:gd name="T1" fmla="*/ 160 h 160"/>
                <a:gd name="T2" fmla="*/ 0 w 43"/>
                <a:gd name="T3" fmla="*/ 160 h 160"/>
                <a:gd name="T4" fmla="*/ 0 w 43"/>
                <a:gd name="T5" fmla="*/ 0 h 160"/>
                <a:gd name="T6" fmla="*/ 43 w 43"/>
                <a:gd name="T7" fmla="*/ 0 h 160"/>
                <a:gd name="T8" fmla="*/ 43 w 43"/>
                <a:gd name="T9" fmla="*/ 160 h 160"/>
              </a:gdLst>
              <a:ahLst/>
              <a:cxnLst>
                <a:cxn ang="0">
                  <a:pos x="T0" y="T1"/>
                </a:cxn>
                <a:cxn ang="0">
                  <a:pos x="T2" y="T3"/>
                </a:cxn>
                <a:cxn ang="0">
                  <a:pos x="T4" y="T5"/>
                </a:cxn>
                <a:cxn ang="0">
                  <a:pos x="T6" y="T7"/>
                </a:cxn>
                <a:cxn ang="0">
                  <a:pos x="T8" y="T9"/>
                </a:cxn>
              </a:cxnLst>
              <a:rect l="0" t="0" r="r" b="b"/>
              <a:pathLst>
                <a:path w="43" h="160">
                  <a:moveTo>
                    <a:pt x="43" y="160"/>
                  </a:moveTo>
                  <a:cubicBezTo>
                    <a:pt x="29" y="160"/>
                    <a:pt x="15" y="160"/>
                    <a:pt x="0" y="160"/>
                  </a:cubicBezTo>
                  <a:cubicBezTo>
                    <a:pt x="0" y="107"/>
                    <a:pt x="0" y="53"/>
                    <a:pt x="0" y="0"/>
                  </a:cubicBezTo>
                  <a:cubicBezTo>
                    <a:pt x="15" y="0"/>
                    <a:pt x="29" y="0"/>
                    <a:pt x="43" y="0"/>
                  </a:cubicBezTo>
                  <a:cubicBezTo>
                    <a:pt x="43" y="53"/>
                    <a:pt x="43" y="107"/>
                    <a:pt x="4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Freeform 21"/>
            <p:cNvSpPr/>
            <p:nvPr/>
          </p:nvSpPr>
          <p:spPr bwMode="auto">
            <a:xfrm>
              <a:off x="2647" y="3406"/>
              <a:ext cx="518" cy="66"/>
            </a:xfrm>
            <a:custGeom>
              <a:avLst/>
              <a:gdLst>
                <a:gd name="T0" fmla="*/ 0 w 217"/>
                <a:gd name="T1" fmla="*/ 28 h 28"/>
                <a:gd name="T2" fmla="*/ 0 w 217"/>
                <a:gd name="T3" fmla="*/ 0 h 28"/>
                <a:gd name="T4" fmla="*/ 217 w 217"/>
                <a:gd name="T5" fmla="*/ 0 h 28"/>
                <a:gd name="T6" fmla="*/ 217 w 217"/>
                <a:gd name="T7" fmla="*/ 28 h 28"/>
                <a:gd name="T8" fmla="*/ 0 w 217"/>
                <a:gd name="T9" fmla="*/ 28 h 28"/>
              </a:gdLst>
              <a:ahLst/>
              <a:cxnLst>
                <a:cxn ang="0">
                  <a:pos x="T0" y="T1"/>
                </a:cxn>
                <a:cxn ang="0">
                  <a:pos x="T2" y="T3"/>
                </a:cxn>
                <a:cxn ang="0">
                  <a:pos x="T4" y="T5"/>
                </a:cxn>
                <a:cxn ang="0">
                  <a:pos x="T6" y="T7"/>
                </a:cxn>
                <a:cxn ang="0">
                  <a:pos x="T8" y="T9"/>
                </a:cxn>
              </a:cxnLst>
              <a:rect l="0" t="0" r="r" b="b"/>
              <a:pathLst>
                <a:path w="217" h="28">
                  <a:moveTo>
                    <a:pt x="0" y="28"/>
                  </a:moveTo>
                  <a:cubicBezTo>
                    <a:pt x="0" y="18"/>
                    <a:pt x="0" y="9"/>
                    <a:pt x="0" y="0"/>
                  </a:cubicBezTo>
                  <a:cubicBezTo>
                    <a:pt x="72" y="0"/>
                    <a:pt x="144" y="0"/>
                    <a:pt x="217" y="0"/>
                  </a:cubicBezTo>
                  <a:cubicBezTo>
                    <a:pt x="217" y="9"/>
                    <a:pt x="217" y="18"/>
                    <a:pt x="217" y="28"/>
                  </a:cubicBezTo>
                  <a:cubicBezTo>
                    <a:pt x="144" y="28"/>
                    <a:pt x="72" y="28"/>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22"/>
            <p:cNvSpPr/>
            <p:nvPr/>
          </p:nvSpPr>
          <p:spPr bwMode="auto">
            <a:xfrm>
              <a:off x="2991" y="3093"/>
              <a:ext cx="105" cy="274"/>
            </a:xfrm>
            <a:custGeom>
              <a:avLst/>
              <a:gdLst>
                <a:gd name="T0" fmla="*/ 44 w 44"/>
                <a:gd name="T1" fmla="*/ 115 h 115"/>
                <a:gd name="T2" fmla="*/ 0 w 44"/>
                <a:gd name="T3" fmla="*/ 115 h 115"/>
                <a:gd name="T4" fmla="*/ 0 w 44"/>
                <a:gd name="T5" fmla="*/ 0 h 115"/>
                <a:gd name="T6" fmla="*/ 44 w 44"/>
                <a:gd name="T7" fmla="*/ 0 h 115"/>
                <a:gd name="T8" fmla="*/ 44 w 44"/>
                <a:gd name="T9" fmla="*/ 115 h 115"/>
              </a:gdLst>
              <a:ahLst/>
              <a:cxnLst>
                <a:cxn ang="0">
                  <a:pos x="T0" y="T1"/>
                </a:cxn>
                <a:cxn ang="0">
                  <a:pos x="T2" y="T3"/>
                </a:cxn>
                <a:cxn ang="0">
                  <a:pos x="T4" y="T5"/>
                </a:cxn>
                <a:cxn ang="0">
                  <a:pos x="T6" y="T7"/>
                </a:cxn>
                <a:cxn ang="0">
                  <a:pos x="T8" y="T9"/>
                </a:cxn>
              </a:cxnLst>
              <a:rect l="0" t="0" r="r" b="b"/>
              <a:pathLst>
                <a:path w="44" h="115">
                  <a:moveTo>
                    <a:pt x="44" y="115"/>
                  </a:moveTo>
                  <a:cubicBezTo>
                    <a:pt x="29" y="115"/>
                    <a:pt x="15" y="115"/>
                    <a:pt x="0" y="115"/>
                  </a:cubicBezTo>
                  <a:cubicBezTo>
                    <a:pt x="0" y="77"/>
                    <a:pt x="0" y="39"/>
                    <a:pt x="0" y="0"/>
                  </a:cubicBezTo>
                  <a:cubicBezTo>
                    <a:pt x="15" y="0"/>
                    <a:pt x="29" y="0"/>
                    <a:pt x="44" y="0"/>
                  </a:cubicBezTo>
                  <a:cubicBezTo>
                    <a:pt x="44" y="39"/>
                    <a:pt x="44" y="77"/>
                    <a:pt x="44"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 name="Freeform 23"/>
            <p:cNvSpPr/>
            <p:nvPr/>
          </p:nvSpPr>
          <p:spPr bwMode="auto">
            <a:xfrm>
              <a:off x="2714" y="3162"/>
              <a:ext cx="102" cy="205"/>
            </a:xfrm>
            <a:custGeom>
              <a:avLst/>
              <a:gdLst>
                <a:gd name="T0" fmla="*/ 0 w 43"/>
                <a:gd name="T1" fmla="*/ 0 h 86"/>
                <a:gd name="T2" fmla="*/ 43 w 43"/>
                <a:gd name="T3" fmla="*/ 0 h 86"/>
                <a:gd name="T4" fmla="*/ 43 w 43"/>
                <a:gd name="T5" fmla="*/ 86 h 86"/>
                <a:gd name="T6" fmla="*/ 0 w 43"/>
                <a:gd name="T7" fmla="*/ 86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cubicBezTo>
                    <a:pt x="14" y="0"/>
                    <a:pt x="29" y="0"/>
                    <a:pt x="43" y="0"/>
                  </a:cubicBezTo>
                  <a:cubicBezTo>
                    <a:pt x="43" y="29"/>
                    <a:pt x="43" y="58"/>
                    <a:pt x="43" y="86"/>
                  </a:cubicBezTo>
                  <a:cubicBezTo>
                    <a:pt x="29" y="86"/>
                    <a:pt x="14"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Group 13"/>
          <p:cNvGrpSpPr>
            <a:grpSpLocks noChangeAspect="1"/>
          </p:cNvGrpSpPr>
          <p:nvPr/>
        </p:nvGrpSpPr>
        <p:grpSpPr bwMode="auto">
          <a:xfrm>
            <a:off x="4665528" y="2627331"/>
            <a:ext cx="254556" cy="259915"/>
            <a:chOff x="1151" y="2911"/>
            <a:chExt cx="190" cy="194"/>
          </a:xfrm>
          <a:solidFill>
            <a:schemeClr val="bg1"/>
          </a:solidFill>
        </p:grpSpPr>
        <p:sp>
          <p:nvSpPr>
            <p:cNvPr id="25" name="Freeform 15"/>
            <p:cNvSpPr/>
            <p:nvPr/>
          </p:nvSpPr>
          <p:spPr bwMode="auto">
            <a:xfrm>
              <a:off x="1151" y="2911"/>
              <a:ext cx="89" cy="90"/>
            </a:xfrm>
            <a:custGeom>
              <a:avLst/>
              <a:gdLst>
                <a:gd name="T0" fmla="*/ 37 w 37"/>
                <a:gd name="T1" fmla="*/ 25 h 37"/>
                <a:gd name="T2" fmla="*/ 37 w 37"/>
                <a:gd name="T3" fmla="*/ 32 h 37"/>
                <a:gd name="T4" fmla="*/ 32 w 37"/>
                <a:gd name="T5" fmla="*/ 37 h 37"/>
                <a:gd name="T6" fmla="*/ 19 w 37"/>
                <a:gd name="T7" fmla="*/ 37 h 37"/>
                <a:gd name="T8" fmla="*/ 4 w 37"/>
                <a:gd name="T9" fmla="*/ 29 h 37"/>
                <a:gd name="T10" fmla="*/ 1 w 37"/>
                <a:gd name="T11" fmla="*/ 16 h 37"/>
                <a:gd name="T12" fmla="*/ 10 w 37"/>
                <a:gd name="T13" fmla="*/ 3 h 37"/>
                <a:gd name="T14" fmla="*/ 21 w 37"/>
                <a:gd name="T15" fmla="*/ 1 h 37"/>
                <a:gd name="T16" fmla="*/ 34 w 37"/>
                <a:gd name="T17" fmla="*/ 10 h 37"/>
                <a:gd name="T18" fmla="*/ 37 w 37"/>
                <a:gd name="T19" fmla="*/ 19 h 37"/>
                <a:gd name="T20" fmla="*/ 37 w 37"/>
                <a:gd name="T21"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37" y="25"/>
                  </a:moveTo>
                  <a:cubicBezTo>
                    <a:pt x="37" y="27"/>
                    <a:pt x="37" y="30"/>
                    <a:pt x="37" y="32"/>
                  </a:cubicBezTo>
                  <a:cubicBezTo>
                    <a:pt x="37" y="35"/>
                    <a:pt x="35" y="37"/>
                    <a:pt x="32" y="37"/>
                  </a:cubicBezTo>
                  <a:cubicBezTo>
                    <a:pt x="28" y="37"/>
                    <a:pt x="23" y="37"/>
                    <a:pt x="19" y="37"/>
                  </a:cubicBezTo>
                  <a:cubicBezTo>
                    <a:pt x="12" y="37"/>
                    <a:pt x="7" y="34"/>
                    <a:pt x="4" y="29"/>
                  </a:cubicBezTo>
                  <a:cubicBezTo>
                    <a:pt x="1" y="25"/>
                    <a:pt x="0" y="21"/>
                    <a:pt x="1" y="16"/>
                  </a:cubicBezTo>
                  <a:cubicBezTo>
                    <a:pt x="2" y="10"/>
                    <a:pt x="5" y="6"/>
                    <a:pt x="10" y="3"/>
                  </a:cubicBezTo>
                  <a:cubicBezTo>
                    <a:pt x="13" y="1"/>
                    <a:pt x="17" y="0"/>
                    <a:pt x="21" y="1"/>
                  </a:cubicBezTo>
                  <a:cubicBezTo>
                    <a:pt x="27" y="2"/>
                    <a:pt x="31" y="5"/>
                    <a:pt x="34" y="10"/>
                  </a:cubicBezTo>
                  <a:cubicBezTo>
                    <a:pt x="36" y="13"/>
                    <a:pt x="36" y="16"/>
                    <a:pt x="37" y="19"/>
                  </a:cubicBezTo>
                  <a:cubicBezTo>
                    <a:pt x="37" y="21"/>
                    <a:pt x="37" y="23"/>
                    <a:pt x="3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6"/>
            <p:cNvSpPr/>
            <p:nvPr/>
          </p:nvSpPr>
          <p:spPr bwMode="auto">
            <a:xfrm>
              <a:off x="1151" y="3015"/>
              <a:ext cx="89" cy="87"/>
            </a:xfrm>
            <a:custGeom>
              <a:avLst/>
              <a:gdLst>
                <a:gd name="T0" fmla="*/ 25 w 37"/>
                <a:gd name="T1" fmla="*/ 0 h 36"/>
                <a:gd name="T2" fmla="*/ 32 w 37"/>
                <a:gd name="T3" fmla="*/ 0 h 36"/>
                <a:gd name="T4" fmla="*/ 37 w 37"/>
                <a:gd name="T5" fmla="*/ 4 h 36"/>
                <a:gd name="T6" fmla="*/ 37 w 37"/>
                <a:gd name="T7" fmla="*/ 18 h 36"/>
                <a:gd name="T8" fmla="*/ 29 w 37"/>
                <a:gd name="T9" fmla="*/ 33 h 36"/>
                <a:gd name="T10" fmla="*/ 16 w 37"/>
                <a:gd name="T11" fmla="*/ 36 h 36"/>
                <a:gd name="T12" fmla="*/ 3 w 37"/>
                <a:gd name="T13" fmla="*/ 27 h 36"/>
                <a:gd name="T14" fmla="*/ 1 w 37"/>
                <a:gd name="T15" fmla="*/ 15 h 36"/>
                <a:gd name="T16" fmla="*/ 10 w 37"/>
                <a:gd name="T17" fmla="*/ 2 h 36"/>
                <a:gd name="T18" fmla="*/ 19 w 37"/>
                <a:gd name="T19" fmla="*/ 0 h 36"/>
                <a:gd name="T20" fmla="*/ 25 w 3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25" y="0"/>
                  </a:moveTo>
                  <a:cubicBezTo>
                    <a:pt x="27" y="0"/>
                    <a:pt x="30" y="0"/>
                    <a:pt x="32" y="0"/>
                  </a:cubicBezTo>
                  <a:cubicBezTo>
                    <a:pt x="35" y="0"/>
                    <a:pt x="37" y="1"/>
                    <a:pt x="37" y="4"/>
                  </a:cubicBezTo>
                  <a:cubicBezTo>
                    <a:pt x="37" y="9"/>
                    <a:pt x="37" y="13"/>
                    <a:pt x="37" y="18"/>
                  </a:cubicBezTo>
                  <a:cubicBezTo>
                    <a:pt x="36" y="24"/>
                    <a:pt x="34" y="29"/>
                    <a:pt x="29" y="33"/>
                  </a:cubicBezTo>
                  <a:cubicBezTo>
                    <a:pt x="25" y="35"/>
                    <a:pt x="20" y="36"/>
                    <a:pt x="16" y="36"/>
                  </a:cubicBezTo>
                  <a:cubicBezTo>
                    <a:pt x="10" y="35"/>
                    <a:pt x="6" y="32"/>
                    <a:pt x="3" y="27"/>
                  </a:cubicBezTo>
                  <a:cubicBezTo>
                    <a:pt x="1" y="23"/>
                    <a:pt x="0" y="19"/>
                    <a:pt x="1" y="15"/>
                  </a:cubicBezTo>
                  <a:cubicBezTo>
                    <a:pt x="2" y="9"/>
                    <a:pt x="5" y="5"/>
                    <a:pt x="10" y="2"/>
                  </a:cubicBezTo>
                  <a:cubicBezTo>
                    <a:pt x="12" y="0"/>
                    <a:pt x="16" y="0"/>
                    <a:pt x="19" y="0"/>
                  </a:cubicBezTo>
                  <a:cubicBezTo>
                    <a:pt x="21" y="0"/>
                    <a:pt x="23"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7"/>
            <p:cNvSpPr/>
            <p:nvPr/>
          </p:nvSpPr>
          <p:spPr bwMode="auto">
            <a:xfrm>
              <a:off x="1252" y="3015"/>
              <a:ext cx="89" cy="90"/>
            </a:xfrm>
            <a:custGeom>
              <a:avLst/>
              <a:gdLst>
                <a:gd name="T0" fmla="*/ 12 w 37"/>
                <a:gd name="T1" fmla="*/ 0 h 37"/>
                <a:gd name="T2" fmla="*/ 20 w 37"/>
                <a:gd name="T3" fmla="*/ 0 h 37"/>
                <a:gd name="T4" fmla="*/ 31 w 37"/>
                <a:gd name="T5" fmla="*/ 5 h 37"/>
                <a:gd name="T6" fmla="*/ 36 w 37"/>
                <a:gd name="T7" fmla="*/ 20 h 37"/>
                <a:gd name="T8" fmla="*/ 22 w 37"/>
                <a:gd name="T9" fmla="*/ 36 h 37"/>
                <a:gd name="T10" fmla="*/ 1 w 37"/>
                <a:gd name="T11" fmla="*/ 23 h 37"/>
                <a:gd name="T12" fmla="*/ 0 w 37"/>
                <a:gd name="T13" fmla="*/ 18 h 37"/>
                <a:gd name="T14" fmla="*/ 0 w 37"/>
                <a:gd name="T15" fmla="*/ 4 h 37"/>
                <a:gd name="T16" fmla="*/ 5 w 37"/>
                <a:gd name="T17" fmla="*/ 0 h 37"/>
                <a:gd name="T18" fmla="*/ 12 w 37"/>
                <a:gd name="T19" fmla="*/ 0 h 37"/>
                <a:gd name="T20" fmla="*/ 12 w 37"/>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12" y="0"/>
                  </a:moveTo>
                  <a:cubicBezTo>
                    <a:pt x="15" y="0"/>
                    <a:pt x="17" y="0"/>
                    <a:pt x="20" y="0"/>
                  </a:cubicBezTo>
                  <a:cubicBezTo>
                    <a:pt x="24" y="0"/>
                    <a:pt x="28" y="2"/>
                    <a:pt x="31" y="5"/>
                  </a:cubicBezTo>
                  <a:cubicBezTo>
                    <a:pt x="35" y="9"/>
                    <a:pt x="37" y="14"/>
                    <a:pt x="36" y="20"/>
                  </a:cubicBezTo>
                  <a:cubicBezTo>
                    <a:pt x="36" y="28"/>
                    <a:pt x="30" y="34"/>
                    <a:pt x="22" y="36"/>
                  </a:cubicBezTo>
                  <a:cubicBezTo>
                    <a:pt x="13" y="37"/>
                    <a:pt x="4" y="32"/>
                    <a:pt x="1" y="23"/>
                  </a:cubicBezTo>
                  <a:cubicBezTo>
                    <a:pt x="1" y="21"/>
                    <a:pt x="0" y="19"/>
                    <a:pt x="0" y="18"/>
                  </a:cubicBezTo>
                  <a:cubicBezTo>
                    <a:pt x="0" y="13"/>
                    <a:pt x="0" y="9"/>
                    <a:pt x="0" y="4"/>
                  </a:cubicBezTo>
                  <a:cubicBezTo>
                    <a:pt x="0" y="1"/>
                    <a:pt x="2" y="0"/>
                    <a:pt x="5" y="0"/>
                  </a:cubicBezTo>
                  <a:cubicBezTo>
                    <a:pt x="7" y="0"/>
                    <a:pt x="10"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18"/>
            <p:cNvSpPr>
              <a:spLocks noEditPoints="1"/>
            </p:cNvSpPr>
            <p:nvPr/>
          </p:nvSpPr>
          <p:spPr bwMode="auto">
            <a:xfrm>
              <a:off x="1252" y="2911"/>
              <a:ext cx="89" cy="90"/>
            </a:xfrm>
            <a:custGeom>
              <a:avLst/>
              <a:gdLst>
                <a:gd name="T0" fmla="*/ 12 w 37"/>
                <a:gd name="T1" fmla="*/ 37 h 37"/>
                <a:gd name="T2" fmla="*/ 5 w 37"/>
                <a:gd name="T3" fmla="*/ 37 h 37"/>
                <a:gd name="T4" fmla="*/ 0 w 37"/>
                <a:gd name="T5" fmla="*/ 32 h 37"/>
                <a:gd name="T6" fmla="*/ 0 w 37"/>
                <a:gd name="T7" fmla="*/ 19 h 37"/>
                <a:gd name="T8" fmla="*/ 8 w 37"/>
                <a:gd name="T9" fmla="*/ 4 h 37"/>
                <a:gd name="T10" fmla="*/ 21 w 37"/>
                <a:gd name="T11" fmla="*/ 1 h 37"/>
                <a:gd name="T12" fmla="*/ 35 w 37"/>
                <a:gd name="T13" fmla="*/ 12 h 37"/>
                <a:gd name="T14" fmla="*/ 34 w 37"/>
                <a:gd name="T15" fmla="*/ 28 h 37"/>
                <a:gd name="T16" fmla="*/ 22 w 37"/>
                <a:gd name="T17" fmla="*/ 36 h 37"/>
                <a:gd name="T18" fmla="*/ 18 w 37"/>
                <a:gd name="T19" fmla="*/ 37 h 37"/>
                <a:gd name="T20" fmla="*/ 12 w 37"/>
                <a:gd name="T21" fmla="*/ 37 h 37"/>
                <a:gd name="T22" fmla="*/ 7 w 37"/>
                <a:gd name="T23" fmla="*/ 31 h 37"/>
                <a:gd name="T24" fmla="*/ 7 w 37"/>
                <a:gd name="T25" fmla="*/ 31 h 37"/>
                <a:gd name="T26" fmla="*/ 18 w 37"/>
                <a:gd name="T27" fmla="*/ 31 h 37"/>
                <a:gd name="T28" fmla="*/ 30 w 37"/>
                <a:gd name="T29" fmla="*/ 17 h 37"/>
                <a:gd name="T30" fmla="*/ 16 w 37"/>
                <a:gd name="T31" fmla="*/ 7 h 37"/>
                <a:gd name="T32" fmla="*/ 7 w 37"/>
                <a:gd name="T33" fmla="*/ 19 h 37"/>
                <a:gd name="T34" fmla="*/ 7 w 37"/>
                <a:gd name="T35" fmla="*/ 29 h 37"/>
                <a:gd name="T36" fmla="*/ 7 w 37"/>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37">
                  <a:moveTo>
                    <a:pt x="12" y="37"/>
                  </a:moveTo>
                  <a:cubicBezTo>
                    <a:pt x="10" y="37"/>
                    <a:pt x="7" y="37"/>
                    <a:pt x="5" y="37"/>
                  </a:cubicBezTo>
                  <a:cubicBezTo>
                    <a:pt x="2" y="37"/>
                    <a:pt x="0" y="35"/>
                    <a:pt x="0" y="32"/>
                  </a:cubicBezTo>
                  <a:cubicBezTo>
                    <a:pt x="0" y="28"/>
                    <a:pt x="0" y="23"/>
                    <a:pt x="0" y="19"/>
                  </a:cubicBezTo>
                  <a:cubicBezTo>
                    <a:pt x="1" y="13"/>
                    <a:pt x="3" y="8"/>
                    <a:pt x="8" y="4"/>
                  </a:cubicBezTo>
                  <a:cubicBezTo>
                    <a:pt x="12" y="1"/>
                    <a:pt x="17" y="0"/>
                    <a:pt x="21" y="1"/>
                  </a:cubicBezTo>
                  <a:cubicBezTo>
                    <a:pt x="28" y="2"/>
                    <a:pt x="32" y="6"/>
                    <a:pt x="35" y="12"/>
                  </a:cubicBezTo>
                  <a:cubicBezTo>
                    <a:pt x="37" y="17"/>
                    <a:pt x="37" y="23"/>
                    <a:pt x="34" y="28"/>
                  </a:cubicBezTo>
                  <a:cubicBezTo>
                    <a:pt x="32" y="32"/>
                    <a:pt x="28" y="35"/>
                    <a:pt x="22" y="36"/>
                  </a:cubicBezTo>
                  <a:cubicBezTo>
                    <a:pt x="21" y="37"/>
                    <a:pt x="20" y="37"/>
                    <a:pt x="18" y="37"/>
                  </a:cubicBezTo>
                  <a:cubicBezTo>
                    <a:pt x="16" y="37"/>
                    <a:pt x="14" y="37"/>
                    <a:pt x="12" y="37"/>
                  </a:cubicBezTo>
                  <a:close/>
                  <a:moveTo>
                    <a:pt x="7" y="31"/>
                  </a:moveTo>
                  <a:cubicBezTo>
                    <a:pt x="7" y="31"/>
                    <a:pt x="7" y="31"/>
                    <a:pt x="7" y="31"/>
                  </a:cubicBezTo>
                  <a:cubicBezTo>
                    <a:pt x="11" y="31"/>
                    <a:pt x="15" y="31"/>
                    <a:pt x="18" y="31"/>
                  </a:cubicBezTo>
                  <a:cubicBezTo>
                    <a:pt x="26" y="30"/>
                    <a:pt x="31" y="24"/>
                    <a:pt x="30" y="17"/>
                  </a:cubicBezTo>
                  <a:cubicBezTo>
                    <a:pt x="29" y="10"/>
                    <a:pt x="23" y="6"/>
                    <a:pt x="16" y="7"/>
                  </a:cubicBezTo>
                  <a:cubicBezTo>
                    <a:pt x="11" y="8"/>
                    <a:pt x="7" y="13"/>
                    <a:pt x="7" y="19"/>
                  </a:cubicBezTo>
                  <a:cubicBezTo>
                    <a:pt x="7" y="22"/>
                    <a:pt x="7" y="26"/>
                    <a:pt x="7" y="29"/>
                  </a:cubicBezTo>
                  <a:cubicBezTo>
                    <a:pt x="7" y="29"/>
                    <a:pt x="7" y="30"/>
                    <a:pt x="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4" name="Freeform 6"/>
          <p:cNvSpPr>
            <a:spLocks noEditPoints="1"/>
          </p:cNvSpPr>
          <p:nvPr/>
        </p:nvSpPr>
        <p:spPr bwMode="auto">
          <a:xfrm>
            <a:off x="4659935" y="1655919"/>
            <a:ext cx="265741" cy="249635"/>
          </a:xfrm>
          <a:custGeom>
            <a:avLst/>
            <a:gdLst>
              <a:gd name="T0" fmla="*/ 222 w 332"/>
              <a:gd name="T1" fmla="*/ 312 h 312"/>
              <a:gd name="T2" fmla="*/ 205 w 332"/>
              <a:gd name="T3" fmla="*/ 304 h 312"/>
              <a:gd name="T4" fmla="*/ 158 w 332"/>
              <a:gd name="T5" fmla="*/ 287 h 312"/>
              <a:gd name="T6" fmla="*/ 126 w 332"/>
              <a:gd name="T7" fmla="*/ 304 h 312"/>
              <a:gd name="T8" fmla="*/ 106 w 332"/>
              <a:gd name="T9" fmla="*/ 311 h 312"/>
              <a:gd name="T10" fmla="*/ 99 w 332"/>
              <a:gd name="T11" fmla="*/ 309 h 312"/>
              <a:gd name="T12" fmla="*/ 66 w 332"/>
              <a:gd name="T13" fmla="*/ 289 h 312"/>
              <a:gd name="T14" fmla="*/ 57 w 332"/>
              <a:gd name="T15" fmla="*/ 265 h 312"/>
              <a:gd name="T16" fmla="*/ 60 w 332"/>
              <a:gd name="T17" fmla="*/ 247 h 312"/>
              <a:gd name="T18" fmla="*/ 49 w 332"/>
              <a:gd name="T19" fmla="*/ 216 h 312"/>
              <a:gd name="T20" fmla="*/ 23 w 332"/>
              <a:gd name="T21" fmla="*/ 197 h 312"/>
              <a:gd name="T22" fmla="*/ 18 w 332"/>
              <a:gd name="T23" fmla="*/ 196 h 312"/>
              <a:gd name="T24" fmla="*/ 1 w 332"/>
              <a:gd name="T25" fmla="*/ 176 h 312"/>
              <a:gd name="T26" fmla="*/ 1 w 332"/>
              <a:gd name="T27" fmla="*/ 137 h 312"/>
              <a:gd name="T28" fmla="*/ 18 w 332"/>
              <a:gd name="T29" fmla="*/ 117 h 312"/>
              <a:gd name="T30" fmla="*/ 60 w 332"/>
              <a:gd name="T31" fmla="*/ 73 h 312"/>
              <a:gd name="T32" fmla="*/ 58 w 332"/>
              <a:gd name="T33" fmla="*/ 49 h 312"/>
              <a:gd name="T34" fmla="*/ 61 w 332"/>
              <a:gd name="T35" fmla="*/ 28 h 312"/>
              <a:gd name="T36" fmla="*/ 67 w 332"/>
              <a:gd name="T37" fmla="*/ 23 h 312"/>
              <a:gd name="T38" fmla="*/ 101 w 332"/>
              <a:gd name="T39" fmla="*/ 3 h 312"/>
              <a:gd name="T40" fmla="*/ 126 w 332"/>
              <a:gd name="T41" fmla="*/ 8 h 312"/>
              <a:gd name="T42" fmla="*/ 144 w 332"/>
              <a:gd name="T43" fmla="*/ 22 h 312"/>
              <a:gd name="T44" fmla="*/ 174 w 332"/>
              <a:gd name="T45" fmla="*/ 26 h 312"/>
              <a:gd name="T46" fmla="*/ 202 w 332"/>
              <a:gd name="T47" fmla="*/ 12 h 312"/>
              <a:gd name="T48" fmla="*/ 207 w 332"/>
              <a:gd name="T49" fmla="*/ 7 h 312"/>
              <a:gd name="T50" fmla="*/ 230 w 332"/>
              <a:gd name="T51" fmla="*/ 3 h 312"/>
              <a:gd name="T52" fmla="*/ 266 w 332"/>
              <a:gd name="T53" fmla="*/ 24 h 312"/>
              <a:gd name="T54" fmla="*/ 274 w 332"/>
              <a:gd name="T55" fmla="*/ 47 h 312"/>
              <a:gd name="T56" fmla="*/ 274 w 332"/>
              <a:gd name="T57" fmla="*/ 81 h 312"/>
              <a:gd name="T58" fmla="*/ 297 w 332"/>
              <a:gd name="T59" fmla="*/ 110 h 312"/>
              <a:gd name="T60" fmla="*/ 314 w 332"/>
              <a:gd name="T61" fmla="*/ 117 h 312"/>
              <a:gd name="T62" fmla="*/ 331 w 332"/>
              <a:gd name="T63" fmla="*/ 136 h 312"/>
              <a:gd name="T64" fmla="*/ 331 w 332"/>
              <a:gd name="T65" fmla="*/ 178 h 312"/>
              <a:gd name="T66" fmla="*/ 322 w 332"/>
              <a:gd name="T67" fmla="*/ 192 h 312"/>
              <a:gd name="T68" fmla="*/ 312 w 332"/>
              <a:gd name="T69" fmla="*/ 196 h 312"/>
              <a:gd name="T70" fmla="*/ 278 w 332"/>
              <a:gd name="T71" fmla="*/ 223 h 312"/>
              <a:gd name="T72" fmla="*/ 274 w 332"/>
              <a:gd name="T73" fmla="*/ 265 h 312"/>
              <a:gd name="T74" fmla="*/ 266 w 332"/>
              <a:gd name="T75" fmla="*/ 290 h 312"/>
              <a:gd name="T76" fmla="*/ 229 w 332"/>
              <a:gd name="T77" fmla="*/ 310 h 312"/>
              <a:gd name="T78" fmla="*/ 222 w 332"/>
              <a:gd name="T79" fmla="*/ 312 h 312"/>
              <a:gd name="T80" fmla="*/ 166 w 332"/>
              <a:gd name="T81" fmla="*/ 223 h 312"/>
              <a:gd name="T82" fmla="*/ 232 w 332"/>
              <a:gd name="T83" fmla="*/ 157 h 312"/>
              <a:gd name="T84" fmla="*/ 166 w 332"/>
              <a:gd name="T85" fmla="*/ 90 h 312"/>
              <a:gd name="T86" fmla="*/ 100 w 332"/>
              <a:gd name="T87" fmla="*/ 156 h 312"/>
              <a:gd name="T88" fmla="*/ 166 w 332"/>
              <a:gd name="T89" fmla="*/ 2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312">
                <a:moveTo>
                  <a:pt x="222" y="312"/>
                </a:moveTo>
                <a:cubicBezTo>
                  <a:pt x="215" y="311"/>
                  <a:pt x="210" y="309"/>
                  <a:pt x="205" y="304"/>
                </a:cubicBezTo>
                <a:cubicBezTo>
                  <a:pt x="192" y="290"/>
                  <a:pt x="176" y="285"/>
                  <a:pt x="158" y="287"/>
                </a:cubicBezTo>
                <a:cubicBezTo>
                  <a:pt x="145" y="289"/>
                  <a:pt x="135" y="295"/>
                  <a:pt x="126" y="304"/>
                </a:cubicBezTo>
                <a:cubicBezTo>
                  <a:pt x="121" y="310"/>
                  <a:pt x="114" y="312"/>
                  <a:pt x="106" y="311"/>
                </a:cubicBezTo>
                <a:cubicBezTo>
                  <a:pt x="104" y="311"/>
                  <a:pt x="101" y="310"/>
                  <a:pt x="99" y="309"/>
                </a:cubicBezTo>
                <a:cubicBezTo>
                  <a:pt x="87" y="303"/>
                  <a:pt x="76" y="297"/>
                  <a:pt x="66" y="289"/>
                </a:cubicBezTo>
                <a:cubicBezTo>
                  <a:pt x="58" y="284"/>
                  <a:pt x="55" y="274"/>
                  <a:pt x="57" y="265"/>
                </a:cubicBezTo>
                <a:cubicBezTo>
                  <a:pt x="59" y="259"/>
                  <a:pt x="60" y="253"/>
                  <a:pt x="60" y="247"/>
                </a:cubicBezTo>
                <a:cubicBezTo>
                  <a:pt x="60" y="236"/>
                  <a:pt x="56" y="225"/>
                  <a:pt x="49" y="216"/>
                </a:cubicBezTo>
                <a:cubicBezTo>
                  <a:pt x="43" y="207"/>
                  <a:pt x="34" y="201"/>
                  <a:pt x="23" y="197"/>
                </a:cubicBezTo>
                <a:cubicBezTo>
                  <a:pt x="21" y="197"/>
                  <a:pt x="19" y="196"/>
                  <a:pt x="18" y="196"/>
                </a:cubicBezTo>
                <a:cubicBezTo>
                  <a:pt x="8" y="194"/>
                  <a:pt x="1" y="186"/>
                  <a:pt x="1" y="176"/>
                </a:cubicBezTo>
                <a:cubicBezTo>
                  <a:pt x="0" y="163"/>
                  <a:pt x="0" y="150"/>
                  <a:pt x="1" y="137"/>
                </a:cubicBezTo>
                <a:cubicBezTo>
                  <a:pt x="1" y="127"/>
                  <a:pt x="8" y="119"/>
                  <a:pt x="18" y="117"/>
                </a:cubicBezTo>
                <a:cubicBezTo>
                  <a:pt x="40" y="112"/>
                  <a:pt x="56" y="95"/>
                  <a:pt x="60" y="73"/>
                </a:cubicBezTo>
                <a:cubicBezTo>
                  <a:pt x="61" y="65"/>
                  <a:pt x="61" y="57"/>
                  <a:pt x="58" y="49"/>
                </a:cubicBezTo>
                <a:cubicBezTo>
                  <a:pt x="55" y="42"/>
                  <a:pt x="56" y="35"/>
                  <a:pt x="61" y="28"/>
                </a:cubicBezTo>
                <a:cubicBezTo>
                  <a:pt x="63" y="26"/>
                  <a:pt x="65" y="24"/>
                  <a:pt x="67" y="23"/>
                </a:cubicBezTo>
                <a:cubicBezTo>
                  <a:pt x="78" y="15"/>
                  <a:pt x="89" y="9"/>
                  <a:pt x="101" y="3"/>
                </a:cubicBezTo>
                <a:cubicBezTo>
                  <a:pt x="109" y="0"/>
                  <a:pt x="120" y="2"/>
                  <a:pt x="126" y="8"/>
                </a:cubicBezTo>
                <a:cubicBezTo>
                  <a:pt x="131" y="14"/>
                  <a:pt x="137" y="19"/>
                  <a:pt x="144" y="22"/>
                </a:cubicBezTo>
                <a:cubicBezTo>
                  <a:pt x="153" y="26"/>
                  <a:pt x="163" y="27"/>
                  <a:pt x="174" y="26"/>
                </a:cubicBezTo>
                <a:cubicBezTo>
                  <a:pt x="184" y="24"/>
                  <a:pt x="194" y="20"/>
                  <a:pt x="202" y="12"/>
                </a:cubicBezTo>
                <a:cubicBezTo>
                  <a:pt x="204" y="11"/>
                  <a:pt x="205" y="9"/>
                  <a:pt x="207" y="7"/>
                </a:cubicBezTo>
                <a:cubicBezTo>
                  <a:pt x="214" y="1"/>
                  <a:pt x="222" y="0"/>
                  <a:pt x="230" y="3"/>
                </a:cubicBezTo>
                <a:cubicBezTo>
                  <a:pt x="243" y="9"/>
                  <a:pt x="255" y="16"/>
                  <a:pt x="266" y="24"/>
                </a:cubicBezTo>
                <a:cubicBezTo>
                  <a:pt x="274" y="29"/>
                  <a:pt x="277" y="39"/>
                  <a:pt x="274" y="47"/>
                </a:cubicBezTo>
                <a:cubicBezTo>
                  <a:pt x="270" y="59"/>
                  <a:pt x="270" y="70"/>
                  <a:pt x="274" y="81"/>
                </a:cubicBezTo>
                <a:cubicBezTo>
                  <a:pt x="278" y="93"/>
                  <a:pt x="286" y="103"/>
                  <a:pt x="297" y="110"/>
                </a:cubicBezTo>
                <a:cubicBezTo>
                  <a:pt x="302" y="114"/>
                  <a:pt x="308" y="116"/>
                  <a:pt x="314" y="117"/>
                </a:cubicBezTo>
                <a:cubicBezTo>
                  <a:pt x="323" y="119"/>
                  <a:pt x="330" y="127"/>
                  <a:pt x="331" y="136"/>
                </a:cubicBezTo>
                <a:cubicBezTo>
                  <a:pt x="332" y="150"/>
                  <a:pt x="332" y="164"/>
                  <a:pt x="331" y="178"/>
                </a:cubicBezTo>
                <a:cubicBezTo>
                  <a:pt x="330" y="184"/>
                  <a:pt x="327" y="189"/>
                  <a:pt x="322" y="192"/>
                </a:cubicBezTo>
                <a:cubicBezTo>
                  <a:pt x="319" y="195"/>
                  <a:pt x="316" y="196"/>
                  <a:pt x="312" y="196"/>
                </a:cubicBezTo>
                <a:cubicBezTo>
                  <a:pt x="297" y="200"/>
                  <a:pt x="285" y="209"/>
                  <a:pt x="278" y="223"/>
                </a:cubicBezTo>
                <a:cubicBezTo>
                  <a:pt x="271" y="236"/>
                  <a:pt x="269" y="250"/>
                  <a:pt x="274" y="265"/>
                </a:cubicBezTo>
                <a:cubicBezTo>
                  <a:pt x="277" y="274"/>
                  <a:pt x="273" y="284"/>
                  <a:pt x="266" y="290"/>
                </a:cubicBezTo>
                <a:cubicBezTo>
                  <a:pt x="254" y="297"/>
                  <a:pt x="242" y="305"/>
                  <a:pt x="229" y="310"/>
                </a:cubicBezTo>
                <a:cubicBezTo>
                  <a:pt x="227" y="311"/>
                  <a:pt x="224" y="311"/>
                  <a:pt x="222" y="312"/>
                </a:cubicBezTo>
                <a:close/>
                <a:moveTo>
                  <a:pt x="166" y="223"/>
                </a:moveTo>
                <a:cubicBezTo>
                  <a:pt x="202" y="223"/>
                  <a:pt x="232" y="193"/>
                  <a:pt x="232" y="157"/>
                </a:cubicBezTo>
                <a:cubicBezTo>
                  <a:pt x="232" y="120"/>
                  <a:pt x="202" y="90"/>
                  <a:pt x="166" y="90"/>
                </a:cubicBezTo>
                <a:cubicBezTo>
                  <a:pt x="129" y="90"/>
                  <a:pt x="100" y="120"/>
                  <a:pt x="100" y="156"/>
                </a:cubicBezTo>
                <a:cubicBezTo>
                  <a:pt x="100" y="193"/>
                  <a:pt x="129" y="223"/>
                  <a:pt x="166" y="22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7" name="文本框 36"/>
          <p:cNvSpPr txBox="1"/>
          <p:nvPr/>
        </p:nvSpPr>
        <p:spPr>
          <a:xfrm>
            <a:off x="5192903" y="486000"/>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blame Michael Peterson for his being naughty?</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40" name="文本框 39"/>
          <p:cNvSpPr txBox="1"/>
          <p:nvPr/>
        </p:nvSpPr>
        <p:spPr>
          <a:xfrm>
            <a:off x="5192903" y="1392187"/>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praise Michael Peterson for his hidden kindness? </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43" name="文本框 42"/>
          <p:cNvSpPr txBox="1"/>
          <p:nvPr/>
        </p:nvSpPr>
        <p:spPr>
          <a:xfrm>
            <a:off x="5192903" y="2368032"/>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narrate an impressive trick on Valentine</a:t>
            </a:r>
            <a:r>
              <a:rPr kumimoji="0" lang="en-US" altLang="zh-CN" sz="1500" b="1" i="0" u="none" strike="noStrike" kern="0" cap="none" spc="0" normalizeH="0" baseline="0" noProof="0" dirty="0" smtClean="0">
                <a:ln>
                  <a:noFill/>
                </a:ln>
                <a:solidFill>
                  <a:srgbClr val="093B5C"/>
                </a:solidFill>
                <a:effectLst/>
                <a:uLnTx/>
                <a:uFillTx/>
                <a:latin typeface="Calibri" panose="020F0502020204030204" pitchFamily="34" charset="0"/>
                <a:ea typeface="微软雅黑" panose="020B0503020204020204" charset="-122"/>
                <a:cs typeface="Calibri" panose="020F0502020204030204" pitchFamily="34" charset="0"/>
              </a:rPr>
              <a:t>’</a:t>
            </a: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s Day?</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46" name="文本框 45"/>
          <p:cNvSpPr txBox="1"/>
          <p:nvPr/>
        </p:nvSpPr>
        <p:spPr>
          <a:xfrm>
            <a:off x="5192903" y="3292203"/>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think highly of myself for my justice? </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2" name="椭圆 1"/>
          <p:cNvSpPr/>
          <p:nvPr/>
        </p:nvSpPr>
        <p:spPr>
          <a:xfrm>
            <a:off x="1972706" y="2204210"/>
            <a:ext cx="380363" cy="380363"/>
          </a:xfrm>
          <a:prstGeom prst="ellipse">
            <a:avLst/>
          </a:prstGeom>
          <a:solidFill>
            <a:srgbClr val="093B5C"/>
          </a:solidFill>
          <a:ln w="25400" cap="flat" cmpd="sng" algn="ctr">
            <a:noFill/>
            <a:prstDash val="solid"/>
          </a:ln>
          <a:effectLst>
            <a:outerShdw blurRad="152400" dist="101600" dir="2700000" algn="tl" rotWithShape="0">
              <a:prstClr val="black">
                <a:alpha val="60000"/>
              </a:prstClr>
            </a:outerShdw>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350" b="1" kern="0">
              <a:solidFill>
                <a:prstClr val="white"/>
              </a:solidFill>
              <a:latin typeface="微软雅黑" panose="020B0503020204020204" charset="-122"/>
              <a:ea typeface="微软雅黑" panose="020B0503020204020204" charset="-122"/>
            </a:endParaRPr>
          </a:p>
        </p:txBody>
      </p:sp>
      <p:sp>
        <p:nvSpPr>
          <p:cNvPr id="47" name="椭圆 46"/>
          <p:cNvSpPr/>
          <p:nvPr/>
        </p:nvSpPr>
        <p:spPr>
          <a:xfrm>
            <a:off x="1757888" y="1989392"/>
            <a:ext cx="810000" cy="81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a:off x="1487888" y="1719392"/>
            <a:ext cx="1350000" cy="135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a:off x="1217888" y="1449392"/>
            <a:ext cx="1890000" cy="1890000"/>
          </a:xfrm>
          <a:prstGeom prst="ellipse">
            <a:avLst/>
          </a:prstGeom>
          <a:noFill/>
          <a:ln w="190500">
            <a:solidFill>
              <a:srgbClr val="093B5C"/>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Freeform 5"/>
          <p:cNvSpPr/>
          <p:nvPr/>
        </p:nvSpPr>
        <p:spPr bwMode="auto">
          <a:xfrm>
            <a:off x="2154879" y="776269"/>
            <a:ext cx="1421441" cy="1625945"/>
          </a:xfrm>
          <a:custGeom>
            <a:avLst/>
            <a:gdLst>
              <a:gd name="T0" fmla="*/ 0 w 19292"/>
              <a:gd name="T1" fmla="*/ 22133 h 22133"/>
              <a:gd name="T2" fmla="*/ 4215 w 19292"/>
              <a:gd name="T3" fmla="*/ 19062 h 22133"/>
              <a:gd name="T4" fmla="*/ 3440 w 19292"/>
              <a:gd name="T5" fmla="*/ 18944 h 22133"/>
              <a:gd name="T6" fmla="*/ 11624 w 19292"/>
              <a:gd name="T7" fmla="*/ 9414 h 22133"/>
              <a:gd name="T8" fmla="*/ 14344 w 19292"/>
              <a:gd name="T9" fmla="*/ 9173 h 22133"/>
              <a:gd name="T10" fmla="*/ 19292 w 19292"/>
              <a:gd name="T11" fmla="*/ 5774 h 22133"/>
              <a:gd name="T12" fmla="*/ 13575 w 19292"/>
              <a:gd name="T13" fmla="*/ 5189 h 22133"/>
              <a:gd name="T14" fmla="*/ 11979 w 19292"/>
              <a:gd name="T15" fmla="*/ 0 h 22133"/>
              <a:gd name="T16" fmla="*/ 9706 w 19292"/>
              <a:gd name="T17" fmla="*/ 5556 h 22133"/>
              <a:gd name="T18" fmla="*/ 10045 w 19292"/>
              <a:gd name="T19" fmla="*/ 8214 h 22133"/>
              <a:gd name="T20" fmla="*/ 2646 w 19292"/>
              <a:gd name="T21" fmla="*/ 18253 h 22133"/>
              <a:gd name="T22" fmla="*/ 2391 w 19292"/>
              <a:gd name="T23" fmla="*/ 17490 h 22133"/>
              <a:gd name="T24" fmla="*/ 0 w 19292"/>
              <a:gd name="T25" fmla="*/ 22133 h 2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92" h="22133">
                <a:moveTo>
                  <a:pt x="0" y="22133"/>
                </a:moveTo>
                <a:lnTo>
                  <a:pt x="4215" y="19062"/>
                </a:lnTo>
                <a:lnTo>
                  <a:pt x="3440" y="18944"/>
                </a:lnTo>
                <a:lnTo>
                  <a:pt x="11624" y="9414"/>
                </a:lnTo>
                <a:lnTo>
                  <a:pt x="14344" y="9173"/>
                </a:lnTo>
                <a:lnTo>
                  <a:pt x="19292" y="5774"/>
                </a:lnTo>
                <a:lnTo>
                  <a:pt x="13575" y="5189"/>
                </a:lnTo>
                <a:lnTo>
                  <a:pt x="11979" y="0"/>
                </a:lnTo>
                <a:lnTo>
                  <a:pt x="9706" y="5556"/>
                </a:lnTo>
                <a:lnTo>
                  <a:pt x="10045" y="8214"/>
                </a:lnTo>
                <a:lnTo>
                  <a:pt x="2646" y="18253"/>
                </a:lnTo>
                <a:lnTo>
                  <a:pt x="2391" y="17490"/>
                </a:lnTo>
                <a:lnTo>
                  <a:pt x="0" y="22133"/>
                </a:lnTo>
                <a:close/>
              </a:path>
            </a:pathLst>
          </a:custGeom>
          <a:solidFill>
            <a:srgbClr val="093B5C"/>
          </a:solidFill>
          <a:ln>
            <a:noFill/>
          </a:ln>
          <a:effectLst>
            <a:glow rad="114300">
              <a:schemeClr val="bg1"/>
            </a:glow>
          </a:effectLst>
        </p:spPr>
        <p:txBody>
          <a:bodyPr vert="horz" wrap="square" lIns="68580" tIns="34290" rIns="68580" bIns="34290" numCol="1" anchor="t" anchorCtr="0" compatLnSpc="1"/>
          <a:lstStyle/>
          <a:p>
            <a:endParaRPr lang="zh-CN" altLang="en-US" sz="1350"/>
          </a:p>
        </p:txBody>
      </p:sp>
      <p:sp>
        <p:nvSpPr>
          <p:cNvPr id="41" name="矩形 3"/>
          <p:cNvSpPr>
            <a:spLocks noChangeArrowheads="1"/>
          </p:cNvSpPr>
          <p:nvPr/>
        </p:nvSpPr>
        <p:spPr bwMode="auto">
          <a:xfrm>
            <a:off x="598931" y="176118"/>
            <a:ext cx="3466908" cy="414020"/>
          </a:xfrm>
          <a:prstGeom prst="rect">
            <a:avLst/>
          </a:prstGeom>
        </p:spPr>
        <p:txBody>
          <a:bodyPr wrap="square">
            <a:spAutoFit/>
          </a:bodyPr>
          <a:lstStyle/>
          <a:p>
            <a:r>
              <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rPr>
              <a:t>theme</a:t>
            </a:r>
            <a:endPar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endParaRPr>
          </a:p>
        </p:txBody>
      </p:sp>
      <p:sp>
        <p:nvSpPr>
          <p:cNvPr id="44" name="等腰三角形 43"/>
          <p:cNvSpPr/>
          <p:nvPr/>
        </p:nvSpPr>
        <p:spPr>
          <a:xfrm rot="5400000">
            <a:off x="233071" y="244131"/>
            <a:ext cx="297410" cy="256388"/>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217170" y="4659630"/>
            <a:ext cx="8874919" cy="368300"/>
          </a:xfrm>
          <a:prstGeom prst="rect">
            <a:avLst/>
          </a:prstGeom>
        </p:spPr>
        <p:txBody>
          <a:bodyPr wrap="square">
            <a:spAutoFit/>
          </a:bodyPr>
          <a:p>
            <a:pPr algn="just"/>
            <a:r>
              <a:rPr lang="en-US" altLang="zh-CN" b="1" dirty="0" smtClean="0">
                <a:solidFill>
                  <a:schemeClr val="tx1"/>
                </a:solidFill>
                <a:latin typeface="微软雅黑" panose="020B0503020204020204" charset="-122"/>
                <a:ea typeface="微软雅黑" panose="020B0503020204020204" charset="-122"/>
              </a:rPr>
              <a:t>From then on, Peterson was not brave enough to steal cards from others.</a:t>
            </a:r>
            <a:endParaRPr lang="en-US" altLang="zh-CN" b="1" dirty="0" smtClean="0">
              <a:solidFill>
                <a:schemeClr val="tx1"/>
              </a:solidFill>
              <a:latin typeface="微软雅黑" panose="020B0503020204020204" charset="-122"/>
              <a:ea typeface="微软雅黑" panose="020B0503020204020204" charset="-122"/>
            </a:endParaRPr>
          </a:p>
        </p:txBody>
      </p:sp>
      <p:sp>
        <p:nvSpPr>
          <p:cNvPr id="4" name="矩形 3"/>
          <p:cNvSpPr/>
          <p:nvPr/>
        </p:nvSpPr>
        <p:spPr>
          <a:xfrm>
            <a:off x="217170" y="4269581"/>
            <a:ext cx="8874919" cy="368300"/>
          </a:xfrm>
          <a:prstGeom prst="rect">
            <a:avLst/>
          </a:prstGeom>
        </p:spPr>
        <p:txBody>
          <a:bodyPr wrap="square">
            <a:spAutoFit/>
          </a:bodyPr>
          <a:p>
            <a:pPr algn="just"/>
            <a:r>
              <a:rPr lang="en-US" altLang="zh-CN" b="1" dirty="0" smtClean="0">
                <a:solidFill>
                  <a:schemeClr val="tx1"/>
                </a:solidFill>
                <a:latin typeface="微软雅黑" panose="020B0503020204020204" charset="-122"/>
                <a:ea typeface="微软雅黑" panose="020B0503020204020204" charset="-122"/>
              </a:rPr>
              <a:t>Peterson and Rogers played a trick on me together, which was unexpected.</a:t>
            </a:r>
            <a:endParaRPr lang="en-US" altLang="zh-CN" b="1" dirty="0" smtClean="0">
              <a:solidFill>
                <a:schemeClr val="tx1"/>
              </a:solidFill>
              <a:latin typeface="微软雅黑" panose="020B0503020204020204" charset="-122"/>
              <a:ea typeface="微软雅黑" panose="020B0503020204020204" charset="-122"/>
            </a:endParaRPr>
          </a:p>
        </p:txBody>
      </p:sp>
      <p:pic>
        <p:nvPicPr>
          <p:cNvPr id="10" name="图片 9" descr="QQ截图20210413104608"/>
          <p:cNvPicPr>
            <a:picLocks noChangeAspect="1"/>
          </p:cNvPicPr>
          <p:nvPr/>
        </p:nvPicPr>
        <p:blipFill>
          <a:blip r:embed="rId1"/>
          <a:stretch>
            <a:fillRect/>
          </a:stretch>
        </p:blipFill>
        <p:spPr>
          <a:xfrm>
            <a:off x="7326154" y="567690"/>
            <a:ext cx="500063" cy="442913"/>
          </a:xfrm>
          <a:prstGeom prst="rect">
            <a:avLst/>
          </a:prstGeom>
        </p:spPr>
      </p:pic>
      <p:pic>
        <p:nvPicPr>
          <p:cNvPr id="11" name="图片 10" descr="QQ截图20210413104601"/>
          <p:cNvPicPr>
            <a:picLocks noChangeAspect="1"/>
          </p:cNvPicPr>
          <p:nvPr/>
        </p:nvPicPr>
        <p:blipFill>
          <a:blip r:embed="rId2"/>
          <a:stretch>
            <a:fillRect/>
          </a:stretch>
        </p:blipFill>
        <p:spPr>
          <a:xfrm>
            <a:off x="7407116" y="1449229"/>
            <a:ext cx="471488" cy="628650"/>
          </a:xfrm>
          <a:prstGeom prst="rect">
            <a:avLst/>
          </a:prstGeom>
        </p:spPr>
      </p:pic>
      <p:pic>
        <p:nvPicPr>
          <p:cNvPr id="12" name="图片 11" descr="QQ截图20210413104608"/>
          <p:cNvPicPr>
            <a:picLocks noChangeAspect="1"/>
          </p:cNvPicPr>
          <p:nvPr/>
        </p:nvPicPr>
        <p:blipFill>
          <a:blip r:embed="rId1"/>
          <a:stretch>
            <a:fillRect/>
          </a:stretch>
        </p:blipFill>
        <p:spPr>
          <a:xfrm>
            <a:off x="7541419" y="2466499"/>
            <a:ext cx="500063" cy="442913"/>
          </a:xfrm>
          <a:prstGeom prst="rect">
            <a:avLst/>
          </a:prstGeom>
        </p:spPr>
      </p:pic>
      <p:pic>
        <p:nvPicPr>
          <p:cNvPr id="13" name="图片 12" descr="QQ截图20210413104608"/>
          <p:cNvPicPr>
            <a:picLocks noChangeAspect="1"/>
          </p:cNvPicPr>
          <p:nvPr/>
        </p:nvPicPr>
        <p:blipFill>
          <a:blip r:embed="rId1"/>
          <a:stretch>
            <a:fillRect/>
          </a:stretch>
        </p:blipFill>
        <p:spPr>
          <a:xfrm>
            <a:off x="7624763" y="3445669"/>
            <a:ext cx="500063" cy="4429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2"/>
          <p:cNvSpPr>
            <a:spLocks noChangeArrowheads="1"/>
          </p:cNvSpPr>
          <p:nvPr/>
        </p:nvSpPr>
        <p:spPr bwMode="auto">
          <a:xfrm>
            <a:off x="3468053" y="1249204"/>
            <a:ext cx="2550795" cy="976789"/>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93B5C"/>
                </a:solidFill>
                <a:latin typeface="微软雅黑" panose="020B0503020204020204" charset="-122"/>
                <a:ea typeface="微软雅黑" panose="020B0503020204020204" charset="-122"/>
              </a:rPr>
              <a:t>Problem-solving</a:t>
            </a:r>
            <a:endParaRPr lang="en-US" altLang="zh-CN" b="1" dirty="0">
              <a:solidFill>
                <a:srgbClr val="093B5C"/>
              </a:solidFill>
              <a:latin typeface="微软雅黑" panose="020B0503020204020204" charset="-122"/>
              <a:ea typeface="微软雅黑" panose="020B0503020204020204" charset="-122"/>
            </a:endParaRPr>
          </a:p>
        </p:txBody>
      </p:sp>
      <p:sp>
        <p:nvSpPr>
          <p:cNvPr id="9" name="Freeform 25"/>
          <p:cNvSpPr>
            <a:spLocks noEditPoints="1"/>
          </p:cNvSpPr>
          <p:nvPr/>
        </p:nvSpPr>
        <p:spPr bwMode="auto">
          <a:xfrm rot="20460000">
            <a:off x="3153253" y="2345950"/>
            <a:ext cx="277793" cy="274439"/>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10" name="Freeform 26"/>
          <p:cNvSpPr>
            <a:spLocks noEditPoints="1"/>
          </p:cNvSpPr>
          <p:nvPr/>
        </p:nvSpPr>
        <p:spPr bwMode="auto">
          <a:xfrm rot="20460000">
            <a:off x="2462756" y="2554547"/>
            <a:ext cx="280273" cy="274439"/>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12" name="Freeform 28"/>
          <p:cNvSpPr/>
          <p:nvPr/>
        </p:nvSpPr>
        <p:spPr bwMode="auto">
          <a:xfrm rot="20460000">
            <a:off x="3542067" y="2282261"/>
            <a:ext cx="1969352" cy="1770252"/>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13" name="Freeform 29"/>
          <p:cNvSpPr/>
          <p:nvPr/>
        </p:nvSpPr>
        <p:spPr bwMode="auto">
          <a:xfrm rot="20460000">
            <a:off x="2924437" y="2446567"/>
            <a:ext cx="2611748" cy="241308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21" name="矩形 20"/>
          <p:cNvSpPr/>
          <p:nvPr/>
        </p:nvSpPr>
        <p:spPr>
          <a:xfrm rot="3780000">
            <a:off x="1724501" y="1182529"/>
            <a:ext cx="1879283" cy="645160"/>
          </a:xfrm>
          <a:prstGeom prst="rect">
            <a:avLst/>
          </a:prstGeom>
        </p:spPr>
        <p:txBody>
          <a:bodyPr wrap="square">
            <a:spAutoFit/>
          </a:bodyPr>
          <a:lstStyle/>
          <a:p>
            <a:pPr algn="just"/>
            <a:r>
              <a:rPr lang="en-US" altLang="zh-CN" b="1" dirty="0" smtClean="0">
                <a:solidFill>
                  <a:srgbClr val="FF0000"/>
                </a:solidFill>
                <a:latin typeface="微软雅黑" panose="020B0503020204020204" charset="-122"/>
                <a:ea typeface="微软雅黑" panose="020B0503020204020204" charset="-122"/>
              </a:rPr>
              <a:t>is always up to something</a:t>
            </a:r>
            <a:endParaRPr lang="en-US" altLang="zh-CN" b="1" dirty="0" smtClean="0">
              <a:solidFill>
                <a:srgbClr val="FF0000"/>
              </a:solidFill>
              <a:latin typeface="微软雅黑" panose="020B0503020204020204" charset="-122"/>
              <a:ea typeface="微软雅黑" panose="020B0503020204020204" charset="-122"/>
            </a:endParaRPr>
          </a:p>
        </p:txBody>
      </p:sp>
      <p:sp>
        <p:nvSpPr>
          <p:cNvPr id="22" name="矩形 21"/>
          <p:cNvSpPr/>
          <p:nvPr/>
        </p:nvSpPr>
        <p:spPr>
          <a:xfrm>
            <a:off x="5857875" y="3314224"/>
            <a:ext cx="2247900" cy="645160"/>
          </a:xfrm>
          <a:prstGeom prst="rect">
            <a:avLst/>
          </a:prstGeom>
        </p:spPr>
        <p:txBody>
          <a:bodyPr wrap="square">
            <a:spAutoFit/>
          </a:bodyPr>
          <a:lstStyle/>
          <a:p>
            <a:pPr algn="just"/>
            <a:r>
              <a:rPr lang="en-US" altLang="zh-CN" b="1" dirty="0" smtClean="0">
                <a:solidFill>
                  <a:schemeClr val="tx1"/>
                </a:solidFill>
                <a:latin typeface="微软雅黑" panose="020B0503020204020204" charset="-122"/>
                <a:ea typeface="微软雅黑" panose="020B0503020204020204" charset="-122"/>
              </a:rPr>
              <a:t>is not so bad at all</a:t>
            </a:r>
            <a:endParaRPr lang="en-US" altLang="zh-CN" b="1" dirty="0" smtClean="0">
              <a:solidFill>
                <a:schemeClr val="tx1"/>
              </a:solidFill>
              <a:latin typeface="微软雅黑" panose="020B0503020204020204" charset="-122"/>
              <a:ea typeface="微软雅黑" panose="020B0503020204020204" charset="-122"/>
            </a:endParaRPr>
          </a:p>
        </p:txBody>
      </p:sp>
      <p:sp>
        <p:nvSpPr>
          <p:cNvPr id="18" name="矩形 3"/>
          <p:cNvSpPr>
            <a:spLocks noChangeArrowheads="1"/>
          </p:cNvSpPr>
          <p:nvPr/>
        </p:nvSpPr>
        <p:spPr bwMode="auto">
          <a:xfrm>
            <a:off x="598931" y="176118"/>
            <a:ext cx="2792999" cy="414020"/>
          </a:xfrm>
          <a:prstGeom prst="rect">
            <a:avLst/>
          </a:prstGeom>
        </p:spPr>
        <p:txBody>
          <a:bodyPr wrap="square">
            <a:spAutoFit/>
          </a:bodyPr>
          <a:lstStyle/>
          <a:p>
            <a:r>
              <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rPr>
              <a:t>Plotting</a:t>
            </a:r>
            <a:endPar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endParaRPr>
          </a:p>
        </p:txBody>
      </p:sp>
      <p:sp>
        <p:nvSpPr>
          <p:cNvPr id="19" name="等腰三角形 18"/>
          <p:cNvSpPr/>
          <p:nvPr/>
        </p:nvSpPr>
        <p:spPr>
          <a:xfrm rot="5400000">
            <a:off x="233071" y="244131"/>
            <a:ext cx="297410" cy="256388"/>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rot="3780000">
            <a:off x="831533" y="1651159"/>
            <a:ext cx="2258378" cy="922020"/>
          </a:xfrm>
          <a:prstGeom prst="rect">
            <a:avLst/>
          </a:prstGeom>
        </p:spPr>
        <p:txBody>
          <a:bodyPr wrap="square">
            <a:spAutoFit/>
          </a:bodyPr>
          <a:p>
            <a:pPr algn="just"/>
            <a:r>
              <a:rPr lang="en-US" altLang="zh-CN" b="1" dirty="0" smtClean="0">
                <a:solidFill>
                  <a:srgbClr val="FF0000"/>
                </a:solidFill>
                <a:latin typeface="微软雅黑" panose="020B0503020204020204" charset="-122"/>
                <a:ea typeface="微软雅黑" panose="020B0503020204020204" charset="-122"/>
              </a:rPr>
              <a:t>ruining someone</a:t>
            </a:r>
            <a:r>
              <a:rPr lang="en-US" altLang="zh-CN" b="1" dirty="0" smtClean="0">
                <a:solidFill>
                  <a:srgbClr val="FF0000"/>
                </a:solidFill>
                <a:latin typeface="Calibri" panose="020F0502020204030204" pitchFamily="34" charset="0"/>
                <a:ea typeface="微软雅黑" panose="020B0503020204020204" charset="-122"/>
                <a:cs typeface="Calibri" panose="020F0502020204030204" pitchFamily="34" charset="0"/>
              </a:rPr>
              <a:t>’</a:t>
            </a:r>
            <a:r>
              <a:rPr lang="en-US" altLang="zh-CN" b="1" dirty="0" smtClean="0">
                <a:solidFill>
                  <a:srgbClr val="FF0000"/>
                </a:solidFill>
                <a:latin typeface="微软雅黑" panose="020B0503020204020204" charset="-122"/>
                <a:ea typeface="微软雅黑" panose="020B0503020204020204" charset="-122"/>
              </a:rPr>
              <a:t>s</a:t>
            </a:r>
            <a:endParaRPr lang="en-US" altLang="zh-CN" b="1" dirty="0" smtClean="0">
              <a:solidFill>
                <a:srgbClr val="FF0000"/>
              </a:solidFill>
              <a:latin typeface="微软雅黑" panose="020B0503020204020204" charset="-122"/>
              <a:ea typeface="微软雅黑" panose="020B0503020204020204" charset="-122"/>
            </a:endParaRPr>
          </a:p>
          <a:p>
            <a:pPr algn="just"/>
            <a:r>
              <a:rPr lang="en-US" altLang="zh-CN" b="1" dirty="0" smtClean="0">
                <a:solidFill>
                  <a:srgbClr val="FF0000"/>
                </a:solidFill>
                <a:latin typeface="微软雅黑" panose="020B0503020204020204" charset="-122"/>
                <a:ea typeface="微软雅黑" panose="020B0503020204020204" charset="-122"/>
              </a:rPr>
              <a:t> Valentine</a:t>
            </a:r>
            <a:r>
              <a:rPr lang="en-US" altLang="zh-CN" b="1" dirty="0" smtClean="0">
                <a:solidFill>
                  <a:srgbClr val="FF0000"/>
                </a:solidFill>
                <a:ea typeface="微软雅黑" panose="020B0503020204020204" charset="-122"/>
                <a:cs typeface="+mn-lt"/>
              </a:rPr>
              <a:t>’</a:t>
            </a:r>
            <a:r>
              <a:rPr lang="en-US" altLang="zh-CN" b="1" dirty="0" smtClean="0">
                <a:solidFill>
                  <a:srgbClr val="FF0000"/>
                </a:solidFill>
                <a:latin typeface="微软雅黑" panose="020B0503020204020204" charset="-122"/>
                <a:ea typeface="微软雅黑" panose="020B0503020204020204" charset="-122"/>
              </a:rPr>
              <a:t>s Day</a:t>
            </a:r>
            <a:endParaRPr lang="en-US" altLang="zh-CN" b="1" dirty="0" smtClean="0">
              <a:solidFill>
                <a:srgbClr val="FF0000"/>
              </a:solidFill>
              <a:latin typeface="微软雅黑" panose="020B0503020204020204" charset="-122"/>
              <a:ea typeface="微软雅黑" panose="020B0503020204020204" charset="-122"/>
            </a:endParaRPr>
          </a:p>
        </p:txBody>
      </p:sp>
      <p:sp>
        <p:nvSpPr>
          <p:cNvPr id="3" name="矩形 2"/>
          <p:cNvSpPr/>
          <p:nvPr/>
        </p:nvSpPr>
        <p:spPr>
          <a:xfrm>
            <a:off x="5857875" y="3914775"/>
            <a:ext cx="2247900" cy="922020"/>
          </a:xfrm>
          <a:prstGeom prst="rect">
            <a:avLst/>
          </a:prstGeom>
        </p:spPr>
        <p:txBody>
          <a:bodyPr wrap="square">
            <a:spAutoFit/>
          </a:bodyPr>
          <a:p>
            <a:pPr algn="just"/>
            <a:r>
              <a:rPr lang="en-US" altLang="zh-CN" b="1" dirty="0" smtClean="0">
                <a:solidFill>
                  <a:schemeClr val="tx1"/>
                </a:solidFill>
                <a:latin typeface="微软雅黑" panose="020B0503020204020204" charset="-122"/>
                <a:ea typeface="微软雅黑" panose="020B0503020204020204" charset="-122"/>
              </a:rPr>
              <a:t>helping someone on the special day</a:t>
            </a:r>
            <a:endParaRPr lang="en-US" altLang="zh-CN" b="1" dirty="0" smtClean="0">
              <a:solidFill>
                <a:schemeClr val="tx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6174581" y="259080"/>
            <a:ext cx="2207419" cy="2307431"/>
          </a:xfrm>
          <a:prstGeom prst="rect">
            <a:avLst/>
          </a:prstGeom>
        </p:spPr>
      </p:pic>
      <p:sp>
        <p:nvSpPr>
          <p:cNvPr id="6" name="文本框 5"/>
          <p:cNvSpPr txBox="1"/>
          <p:nvPr/>
        </p:nvSpPr>
        <p:spPr>
          <a:xfrm>
            <a:off x="683895" y="3723640"/>
            <a:ext cx="1808480" cy="1076325"/>
          </a:xfrm>
          <a:prstGeom prst="rect">
            <a:avLst/>
          </a:prstGeom>
          <a:noFill/>
        </p:spPr>
        <p:txBody>
          <a:bodyPr wrap="none" rtlCol="0">
            <a:spAutoFit/>
          </a:bodyPr>
          <a:p>
            <a:r>
              <a:rPr lang="zh-CN" altLang="en-US" sz="3200"/>
              <a:t>情节反转</a:t>
            </a:r>
            <a:endParaRPr lang="zh-CN" altLang="en-US" sz="3200"/>
          </a:p>
          <a:p>
            <a:r>
              <a:rPr lang="en-US" altLang="zh-CN" sz="3200"/>
              <a:t> How</a:t>
            </a:r>
            <a:r>
              <a:rPr lang="zh-CN" altLang="en-US" sz="3200"/>
              <a:t>？</a:t>
            </a:r>
            <a:endParaRPr lang="zh-CN" altLang="en-US" sz="320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5878" y="591724"/>
            <a:ext cx="8667441" cy="1066985"/>
            <a:chOff x="3797901" y="3251911"/>
            <a:chExt cx="4124130" cy="1322080"/>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文本框 2"/>
            <p:cNvSpPr txBox="1"/>
            <p:nvPr/>
          </p:nvSpPr>
          <p:spPr>
            <a:xfrm>
              <a:off x="3923201" y="3306503"/>
              <a:ext cx="3998830" cy="1028369"/>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0" name="文本框 18"/>
          <p:cNvSpPr txBox="1"/>
          <p:nvPr/>
        </p:nvSpPr>
        <p:spPr>
          <a:xfrm>
            <a:off x="-760480" y="51408"/>
            <a:ext cx="6811010" cy="459105"/>
          </a:xfrm>
          <a:prstGeom prst="rect">
            <a:avLst/>
          </a:prstGeom>
          <a:noFill/>
        </p:spPr>
        <p:txBody>
          <a:bodyPr wrap="none" lIns="91376" tIns="45688" rIns="91376" bIns="45688" rtlCol="0">
            <a:spAutoFit/>
          </a:bodyPr>
          <a:lstStyle/>
          <a:p>
            <a:pPr algn="ct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从所给段首句找续写点并设计有效情节（</a:t>
            </a:r>
            <a:r>
              <a:rPr lang="en-US" altLang="zh-CN"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3 scenes)</a:t>
            </a:r>
            <a:endPar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4" name="组合 13"/>
          <p:cNvGrpSpPr/>
          <p:nvPr/>
        </p:nvGrpSpPr>
        <p:grpSpPr>
          <a:xfrm>
            <a:off x="128894" y="2750931"/>
            <a:ext cx="8667441" cy="1066985"/>
            <a:chOff x="3797901" y="3251911"/>
            <a:chExt cx="4124130" cy="1322080"/>
          </a:xfrm>
        </p:grpSpPr>
        <p:sp>
          <p:nvSpPr>
            <p:cNvPr id="15"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文本框 2"/>
            <p:cNvSpPr txBox="1"/>
            <p:nvPr/>
          </p:nvSpPr>
          <p:spPr>
            <a:xfrm>
              <a:off x="3923201" y="3306502"/>
              <a:ext cx="3998830" cy="572040"/>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7" name="矩形 16"/>
          <p:cNvSpPr/>
          <p:nvPr/>
        </p:nvSpPr>
        <p:spPr>
          <a:xfrm>
            <a:off x="971600" y="1474276"/>
            <a:ext cx="7395711" cy="1200278"/>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cs typeface="Times New Roman" panose="02020603050405020304" pitchFamily="18" charset="0"/>
              </a:rPr>
              <a:t>What did I watch?</a:t>
            </a:r>
            <a:endParaRPr lang="en-US" altLang="zh-CN" sz="2400" dirty="0">
              <a:solidFill>
                <a:srgbClr val="002060"/>
              </a:solidFill>
              <a:latin typeface="Times New Roman" panose="02020603050405020304" pitchFamily="18" charset="0"/>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Why did “I” become more confused?</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连接符 4"/>
          <p:cNvCxnSpPr/>
          <p:nvPr/>
        </p:nvCxnSpPr>
        <p:spPr>
          <a:xfrm>
            <a:off x="880393" y="1426770"/>
            <a:ext cx="1763486" cy="10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83868" y="3256647"/>
            <a:ext cx="4788532"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411853" y="2209132"/>
            <a:ext cx="3785368" cy="707821"/>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“I” refused to help him first.</a:t>
            </a:r>
            <a:endPar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He explained something to me.</a:t>
            </a:r>
            <a:endPar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9" name="矩形 28"/>
          <p:cNvSpPr/>
          <p:nvPr/>
        </p:nvSpPr>
        <p:spPr>
          <a:xfrm>
            <a:off x="1118284" y="3435847"/>
            <a:ext cx="7321764" cy="119888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How did “I” feel after I heard his explanation?</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did “we” do together?</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Lesson gained</a:t>
            </a:r>
            <a:endParaRPr lang="zh-CN" altLang="en-US"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39" name="组合 38"/>
          <p:cNvGrpSpPr/>
          <p:nvPr/>
        </p:nvGrpSpPr>
        <p:grpSpPr>
          <a:xfrm>
            <a:off x="6433187" y="153948"/>
            <a:ext cx="2606675" cy="2129770"/>
            <a:chOff x="8345715" y="203200"/>
            <a:chExt cx="3475567" cy="3664720"/>
          </a:xfrm>
        </p:grpSpPr>
        <p:sp>
          <p:nvSpPr>
            <p:cNvPr id="37" name="矩形 36"/>
            <p:cNvSpPr/>
            <p:nvPr/>
          </p:nvSpPr>
          <p:spPr>
            <a:xfrm>
              <a:off x="8513355" y="762638"/>
              <a:ext cx="3307927" cy="2062927"/>
            </a:xfrm>
            <a:prstGeom prst="rect">
              <a:avLst/>
            </a:prstGeom>
            <a:noFill/>
          </p:spPr>
          <p:txBody>
            <a:bodyPr wrap="square">
              <a:spAutoFit/>
            </a:bodyPr>
            <a:lstStyle/>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动作描写</a:t>
              </a:r>
              <a:endPar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心理描写</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适当的有效对话</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8" name="爆炸形 1 37"/>
            <p:cNvSpPr/>
            <p:nvPr/>
          </p:nvSpPr>
          <p:spPr>
            <a:xfrm>
              <a:off x="8345715" y="203200"/>
              <a:ext cx="3382732" cy="3664720"/>
            </a:xfrm>
            <a:prstGeom prst="irregularSeal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cxnSp>
        <p:nvCxnSpPr>
          <p:cNvPr id="24" name="直接箭头连接符 23"/>
          <p:cNvCxnSpPr/>
          <p:nvPr/>
        </p:nvCxnSpPr>
        <p:spPr>
          <a:xfrm flipV="1">
            <a:off x="4860033" y="2400386"/>
            <a:ext cx="557896" cy="516579"/>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71802" y="1065134"/>
            <a:ext cx="1224136" cy="143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71600" y="2201394"/>
            <a:ext cx="3642344" cy="461665"/>
          </a:xfrm>
          <a:prstGeom prst="rect">
            <a:avLst/>
          </a:prstGeom>
        </p:spPr>
        <p:txBody>
          <a:bodyPr wrap="none" lIns="91426" tIns="45713" rIns="91426" bIns="45713">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would he explain?</a:t>
            </a:r>
            <a:endParaRPr lang="zh-CN" altLang="en-US"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arn(inVertical)">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7" grpId="0" bldLvl="0" animBg="1"/>
      <p:bldP spid="29" grpId="0" bldLvl="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5878" y="444830"/>
            <a:ext cx="8667441" cy="1213847"/>
            <a:chOff x="3797901" y="3069937"/>
            <a:chExt cx="4124130" cy="1504054"/>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3" name="文本框 2"/>
            <p:cNvSpPr txBox="1"/>
            <p:nvPr/>
          </p:nvSpPr>
          <p:spPr>
            <a:xfrm>
              <a:off x="3846657" y="3069937"/>
              <a:ext cx="3998830" cy="1028368"/>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128894" y="2750931"/>
            <a:ext cx="8667441" cy="1066985"/>
            <a:chOff x="3797901" y="3251911"/>
            <a:chExt cx="4124130" cy="1322080"/>
          </a:xfrm>
        </p:grpSpPr>
        <p:sp>
          <p:nvSpPr>
            <p:cNvPr id="15"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6" name="文本框 2"/>
            <p:cNvSpPr txBox="1"/>
            <p:nvPr/>
          </p:nvSpPr>
          <p:spPr>
            <a:xfrm>
              <a:off x="3844800" y="3268929"/>
              <a:ext cx="3998830" cy="572040"/>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7" name="矩形 16"/>
          <p:cNvSpPr/>
          <p:nvPr/>
        </p:nvSpPr>
        <p:spPr>
          <a:xfrm>
            <a:off x="6565" y="1210063"/>
            <a:ext cx="8284363" cy="156966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r>
              <a:rPr lang="en-US" altLang="zh-CN" sz="2400" dirty="0">
                <a:solidFill>
                  <a:srgbClr val="002060"/>
                </a:solidFill>
                <a:latin typeface="Times New Roman" panose="02020603050405020304" pitchFamily="18" charset="0"/>
                <a:cs typeface="Times New Roman" panose="02020603050405020304" pitchFamily="18" charset="0"/>
              </a:rPr>
              <a:t>What did I watch?</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Why did “I” become more confused?</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 </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would he explain</a:t>
            </a:r>
            <a:r>
              <a:rPr lang="en-US" altLang="zh-CN" sz="2400" dirty="0">
                <a:solidFill>
                  <a:srgbClr val="002060"/>
                </a:solidFill>
                <a:latin typeface="Times New Roman" panose="02020603050405020304" pitchFamily="18" charset="0"/>
                <a:cs typeface="Times New Roman" panose="02020603050405020304" pitchFamily="18" charset="0"/>
              </a:rPr>
              <a:t>?</a:t>
            </a:r>
            <a:endParaRPr lang="zh-CN" altLang="en-US" sz="2400" dirty="0">
              <a:solidFill>
                <a:srgbClr val="002060"/>
              </a:solidFill>
              <a:latin typeface="Times New Roman" panose="02020603050405020304" pitchFamily="18" charset="0"/>
              <a:cs typeface="Times New Roman" panose="02020603050405020304" pitchFamily="18" charset="0"/>
            </a:endParaRPr>
          </a:p>
        </p:txBody>
      </p:sp>
      <p:cxnSp>
        <p:nvCxnSpPr>
          <p:cNvPr id="5" name="直接连接符 4"/>
          <p:cNvCxnSpPr/>
          <p:nvPr/>
        </p:nvCxnSpPr>
        <p:spPr>
          <a:xfrm>
            <a:off x="611560" y="1213391"/>
            <a:ext cx="1763486" cy="10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21389" y="3147814"/>
            <a:ext cx="648229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789" y="3226330"/>
            <a:ext cx="8284363" cy="156718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r>
              <a:rPr lang="en-US" altLang="zh-CN" sz="2400" dirty="0">
                <a:solidFill>
                  <a:srgbClr val="002060"/>
                </a:solidFill>
                <a:latin typeface="Times New Roman" panose="02020603050405020304" pitchFamily="18" charset="0"/>
                <a:cs typeface="Times New Roman" panose="02020603050405020304" pitchFamily="18" charset="0"/>
              </a:rPr>
              <a:t>How did “I” feel after I heard his explanation?</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What did “we” do </a:t>
            </a:r>
            <a:r>
              <a:rPr lang="en-US" altLang="zh-CN" sz="2400" dirty="0" smtClean="0">
                <a:solidFill>
                  <a:srgbClr val="002060"/>
                </a:solidFill>
                <a:latin typeface="Times New Roman" panose="02020603050405020304" pitchFamily="18" charset="0"/>
                <a:cs typeface="Times New Roman" panose="02020603050405020304" pitchFamily="18" charset="0"/>
              </a:rPr>
              <a:t>together and how did I feel?</a:t>
            </a:r>
            <a:endParaRPr lang="en-US" altLang="zh-CN" sz="2400" dirty="0">
              <a:solidFill>
                <a:srgbClr val="002060"/>
              </a:solidFill>
              <a:latin typeface="Times New Roman" panose="02020603050405020304" pitchFamily="18" charset="0"/>
              <a:cs typeface="Times New Roman" panose="02020603050405020304" pitchFamily="18" charset="0"/>
            </a:endParaRPr>
          </a:p>
          <a:p>
            <a:endParaRPr lang="en-US" altLang="zh-CN" sz="2400" dirty="0" smtClean="0">
              <a:solidFill>
                <a:srgbClr val="002060"/>
              </a:solidFill>
              <a:latin typeface="Times New Roman" panose="02020603050405020304" pitchFamily="18" charset="0"/>
              <a:cs typeface="Times New Roman" panose="02020603050405020304" pitchFamily="18" charset="0"/>
            </a:endParaRPr>
          </a:p>
          <a:p>
            <a:endParaRPr lang="zh-CN" altLang="en-US" sz="2400" dirty="0">
              <a:solidFill>
                <a:srgbClr val="002060"/>
              </a:solidFill>
              <a:latin typeface="Times New Roman" panose="02020603050405020304" pitchFamily="18" charset="0"/>
              <a:cs typeface="Times New Roman" panose="02020603050405020304" pitchFamily="18" charset="0"/>
            </a:endParaRPr>
          </a:p>
        </p:txBody>
      </p:sp>
      <p:sp>
        <p:nvSpPr>
          <p:cNvPr id="22" name="文本框 30"/>
          <p:cNvSpPr txBox="1"/>
          <p:nvPr/>
        </p:nvSpPr>
        <p:spPr>
          <a:xfrm>
            <a:off x="155692" y="1979619"/>
            <a:ext cx="7947995" cy="412750"/>
          </a:xfrm>
          <a:prstGeom prst="rect">
            <a:avLst/>
          </a:prstGeom>
          <a:noFill/>
        </p:spPr>
        <p:txBody>
          <a:bodyPr wrap="square" lIns="91376" tIns="45688" rIns="91376" bIns="45688" rtlCol="0">
            <a:spAutoFit/>
          </a:bodyPr>
          <a:lstStyle/>
          <a:p>
            <a:r>
              <a:rPr lang="zh-CN" altLang="en-US" sz="2100" b="1" dirty="0" smtClean="0">
                <a:solidFill>
                  <a:srgbClr val="FF0000"/>
                </a:solidFill>
                <a:latin typeface="Times New Roman Bold" panose="02020703060505090304" charset="0"/>
                <a:cs typeface="Times New Roman Bold" panose="02020703060505090304" charset="0"/>
              </a:rPr>
              <a:t>对应：</a:t>
            </a:r>
            <a:r>
              <a:rPr lang="en-US" altLang="zh-CN" sz="2100" b="1" dirty="0" smtClean="0">
                <a:solidFill>
                  <a:srgbClr val="FF0000"/>
                </a:solidFill>
                <a:latin typeface="Times New Roman Bold" panose="02020703060505090304" charset="0"/>
                <a:cs typeface="Times New Roman Bold" panose="02020703060505090304" charset="0"/>
              </a:rPr>
              <a:t>He seemed </a:t>
            </a:r>
            <a:r>
              <a:rPr lang="en-US" altLang="zh-CN" sz="2100" b="1" dirty="0">
                <a:solidFill>
                  <a:srgbClr val="FF0000"/>
                </a:solidFill>
                <a:latin typeface="Times New Roman Bold" panose="02020703060505090304" charset="0"/>
                <a:cs typeface="Times New Roman Bold" panose="02020703060505090304" charset="0"/>
              </a:rPr>
              <a:t>to do something good. </a:t>
            </a:r>
            <a:endParaRPr lang="en-US" altLang="zh-CN" sz="2100" b="1" dirty="0">
              <a:solidFill>
                <a:srgbClr val="FF0000"/>
              </a:solidFill>
              <a:latin typeface="Times New Roman Bold" panose="02020703060505090304" charset="0"/>
              <a:cs typeface="Times New Roman Bold" panose="02020703060505090304" charset="0"/>
            </a:endParaRPr>
          </a:p>
        </p:txBody>
      </p:sp>
      <p:sp>
        <p:nvSpPr>
          <p:cNvPr id="23" name="文本框 30"/>
          <p:cNvSpPr txBox="1"/>
          <p:nvPr/>
        </p:nvSpPr>
        <p:spPr>
          <a:xfrm>
            <a:off x="3090838" y="2368767"/>
            <a:ext cx="4715213" cy="397510"/>
          </a:xfrm>
          <a:prstGeom prst="rect">
            <a:avLst/>
          </a:prstGeom>
          <a:noFill/>
        </p:spPr>
        <p:txBody>
          <a:bodyPr wrap="square" lIns="91376" tIns="45688" rIns="91376" bIns="45688" rtlCol="0">
            <a:spAutoFit/>
          </a:bodyPr>
          <a:lstStyle/>
          <a:p>
            <a:r>
              <a:rPr lang="zh-CN" altLang="en-US" sz="2000" b="1" dirty="0" smtClean="0">
                <a:solidFill>
                  <a:srgbClr val="FF0000"/>
                </a:solidFill>
                <a:latin typeface="Times New Roman Bold" panose="02020703060505090304" charset="0"/>
                <a:cs typeface="Times New Roman Bold" panose="02020703060505090304" charset="0"/>
              </a:rPr>
              <a:t>对应：</a:t>
            </a:r>
            <a:r>
              <a:rPr lang="en-US" altLang="zh-CN" sz="2000" b="1" dirty="0" smtClean="0">
                <a:solidFill>
                  <a:srgbClr val="FF0000"/>
                </a:solidFill>
                <a:latin typeface="Times New Roman Bold" panose="02020703060505090304" charset="0"/>
                <a:cs typeface="Times New Roman Bold" panose="02020703060505090304" charset="0"/>
              </a:rPr>
              <a:t>He </a:t>
            </a:r>
            <a:r>
              <a:rPr lang="en-US" altLang="zh-CN" sz="2000" b="1" dirty="0">
                <a:solidFill>
                  <a:srgbClr val="FF0000"/>
                </a:solidFill>
                <a:latin typeface="Times New Roman Bold" panose="02020703060505090304" charset="0"/>
                <a:cs typeface="Times New Roman Bold" panose="02020703060505090304" charset="0"/>
              </a:rPr>
              <a:t>wanted to send love cards.</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26" name="文本框 30"/>
          <p:cNvSpPr txBox="1"/>
          <p:nvPr/>
        </p:nvSpPr>
        <p:spPr>
          <a:xfrm>
            <a:off x="227459" y="3998211"/>
            <a:ext cx="7068596" cy="397510"/>
          </a:xfrm>
          <a:prstGeom prst="rect">
            <a:avLst/>
          </a:prstGeom>
          <a:noFill/>
        </p:spPr>
        <p:txBody>
          <a:bodyPr wrap="square" lIns="91376" tIns="45688" rIns="91376" bIns="45688" rtlCol="0">
            <a:spAutoFit/>
          </a:bodyPr>
          <a:lstStyle/>
          <a:p>
            <a:r>
              <a:rPr lang="zh-CN" altLang="en-US" sz="2000" b="1" dirty="0" smtClean="0">
                <a:solidFill>
                  <a:srgbClr val="FF0000"/>
                </a:solidFill>
                <a:latin typeface="Times New Roman Bold" panose="02020703060505090304" charset="0"/>
                <a:cs typeface="Times New Roman Bold" panose="02020703060505090304" charset="0"/>
              </a:rPr>
              <a:t>对应：</a:t>
            </a:r>
            <a:r>
              <a:rPr lang="en-US" altLang="zh-CN" sz="2000" b="1" dirty="0" smtClean="0">
                <a:solidFill>
                  <a:srgbClr val="FF0000"/>
                </a:solidFill>
                <a:latin typeface="Times New Roman Bold" panose="02020703060505090304" charset="0"/>
                <a:cs typeface="Times New Roman Bold" panose="02020703060505090304" charset="0"/>
              </a:rPr>
              <a:t>I was moved and helped him make cards together.</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28" name="TextBox 27"/>
          <p:cNvSpPr txBox="1"/>
          <p:nvPr/>
        </p:nvSpPr>
        <p:spPr>
          <a:xfrm>
            <a:off x="107315" y="4257675"/>
            <a:ext cx="8308340" cy="705485"/>
          </a:xfrm>
          <a:prstGeom prst="rect">
            <a:avLst/>
          </a:prstGeom>
          <a:noFill/>
        </p:spPr>
        <p:txBody>
          <a:bodyPr wrap="square" lIns="91365" tIns="45683" rIns="91365" bIns="45683" rtlCol="0">
            <a:spAutoFit/>
          </a:bodyPr>
          <a:lstStyle/>
          <a:p>
            <a:pPr>
              <a:defRPr/>
            </a:pPr>
            <a:r>
              <a:rPr lang="en-US" altLang="zh-CN" sz="2000" b="1" kern="0" dirty="0" smtClean="0">
                <a:solidFill>
                  <a:srgbClr val="FF0000"/>
                </a:solidFill>
                <a:latin typeface="Calibri" panose="020F0502020204030204"/>
                <a:ea typeface="宋体" panose="02010600030101010101" pitchFamily="2" charset="-122"/>
              </a:rPr>
              <a:t>I cleared the misunderstanding--- Michael Peterson was not a bad but a nice boy. </a:t>
            </a:r>
            <a:endParaRPr lang="zh-CN" altLang="en-US" sz="2000" b="1" kern="0" dirty="0">
              <a:solidFill>
                <a:srgbClr val="FF0000"/>
              </a:solidFill>
              <a:latin typeface="Calibri" panose="020F0502020204030204"/>
              <a:ea typeface="宋体" panose="02010600030101010101" pitchFamily="2" charset="-122"/>
            </a:endParaRPr>
          </a:p>
        </p:txBody>
      </p:sp>
      <p:sp>
        <p:nvSpPr>
          <p:cNvPr id="30" name="圆角矩形 29"/>
          <p:cNvSpPr/>
          <p:nvPr/>
        </p:nvSpPr>
        <p:spPr>
          <a:xfrm>
            <a:off x="4500245" y="315087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lstStyle/>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amazed</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confused;</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31" name="圆角矩形 30"/>
          <p:cNvSpPr/>
          <p:nvPr/>
        </p:nvSpPr>
        <p:spPr>
          <a:xfrm>
            <a:off x="4280535" y="4080510"/>
            <a:ext cx="3015615" cy="635000"/>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lstStyle/>
          <a:p>
            <a:pPr lvl="0" algn="ctr"/>
            <a:r>
              <a:rPr lang="en-US" altLang="zh-CN" sz="2000" b="1" dirty="0">
                <a:solidFill>
                  <a:srgbClr val="FF0000"/>
                </a:solidFill>
                <a:latin typeface="Times New Roman Bold" panose="02020703060505090304" charset="0"/>
                <a:cs typeface="Times New Roman Bold" panose="02020703060505090304" charset="0"/>
              </a:rPr>
              <a:t>embarrassed</a:t>
            </a:r>
            <a:endParaRPr lang="en-US" altLang="zh-CN" sz="2000" b="1" dirty="0">
              <a:solidFill>
                <a:srgbClr val="FF0000"/>
              </a:solidFill>
              <a:latin typeface="Times New Roman Bold" panose="02020703060505090304" charset="0"/>
              <a:cs typeface="Times New Roman Bold" panose="02020703060505090304" charset="0"/>
            </a:endParaRPr>
          </a:p>
          <a:p>
            <a:pPr lvl="0" algn="ctr"/>
            <a:r>
              <a:rPr lang="en-US" altLang="zh-CN" sz="2000" b="1" dirty="0">
                <a:solidFill>
                  <a:srgbClr val="FF0000"/>
                </a:solidFill>
                <a:latin typeface="Times New Roman Bold" panose="02020703060505090304" charset="0"/>
                <a:cs typeface="Times New Roman Bold" panose="02020703060505090304" charset="0"/>
              </a:rPr>
              <a:t>satisfied/hopeful</a:t>
            </a:r>
            <a:endParaRPr lang="en-US" altLang="zh-CN" sz="2000" b="1" dirty="0">
              <a:solidFill>
                <a:srgbClr val="FF0000"/>
              </a:solidFill>
              <a:latin typeface="Times New Roman Bold" panose="02020703060505090304" charset="0"/>
              <a:cs typeface="Times New Roman Bold" panose="02020703060505090304" charset="0"/>
            </a:endParaRPr>
          </a:p>
        </p:txBody>
      </p: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285"/>
          <a:stretch>
            <a:fillRect/>
          </a:stretch>
        </p:blipFill>
        <p:spPr bwMode="auto">
          <a:xfrm>
            <a:off x="7175416" y="25623"/>
            <a:ext cx="1310119" cy="124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83768" y="1274773"/>
            <a:ext cx="4562377" cy="367030"/>
          </a:xfrm>
          <a:prstGeom prst="rect">
            <a:avLst/>
          </a:prstGeom>
          <a:noFill/>
        </p:spPr>
        <p:txBody>
          <a:bodyPr wrap="square" lIns="91426" tIns="45713" rIns="91426" bIns="45713" rtlCol="0">
            <a:spAutoFit/>
          </a:bodyPr>
          <a:lstStyle/>
          <a:p>
            <a:r>
              <a:rPr lang="zh-CN" altLang="en-US" b="1" dirty="0" smtClean="0">
                <a:solidFill>
                  <a:srgbClr val="FF0000"/>
                </a:solidFill>
              </a:rPr>
              <a:t>对应：</a:t>
            </a:r>
            <a:r>
              <a:rPr lang="en-US" altLang="zh-CN" b="1" dirty="0" smtClean="0">
                <a:solidFill>
                  <a:srgbClr val="FF0000"/>
                </a:solidFill>
              </a:rPr>
              <a:t>He didn’t play tricks but……</a:t>
            </a:r>
            <a:endParaRPr lang="zh-CN" altLang="en-US" b="1" dirty="0">
              <a:solidFill>
                <a:srgbClr val="FF0000"/>
              </a:solidFill>
            </a:endParaRPr>
          </a:p>
        </p:txBody>
      </p:sp>
      <p:sp>
        <p:nvSpPr>
          <p:cNvPr id="6" name="矩形 5"/>
          <p:cNvSpPr/>
          <p:nvPr/>
        </p:nvSpPr>
        <p:spPr>
          <a:xfrm>
            <a:off x="5877172" y="3511342"/>
            <a:ext cx="1505540" cy="369332"/>
          </a:xfrm>
          <a:prstGeom prst="rect">
            <a:avLst/>
          </a:prstGeom>
        </p:spPr>
        <p:txBody>
          <a:bodyPr wrap="none" lIns="91426" tIns="45713" rIns="91426" bIns="45713">
            <a:spAutoFit/>
          </a:bodyPr>
          <a:lstStyle/>
          <a:p>
            <a:pPr lvl="0" algn="ctr"/>
            <a:r>
              <a:rPr lang="en-US" altLang="zh-CN" b="1" dirty="0" smtClean="0">
                <a:solidFill>
                  <a:srgbClr val="FF0000"/>
                </a:solidFill>
                <a:latin typeface="Times New Roman Bold" panose="02020703060505090304" charset="0"/>
                <a:cs typeface="Times New Roman Bold" panose="02020703060505090304" charset="0"/>
              </a:rPr>
              <a:t>Embarrassed</a:t>
            </a:r>
            <a:endParaRPr lang="en-US" altLang="zh-CN" b="1" dirty="0">
              <a:solidFill>
                <a:srgbClr val="FF0000"/>
              </a:solidFill>
              <a:latin typeface="Times New Roman Bold" panose="02020703060505090304" charset="0"/>
              <a:cs typeface="Times New Roman Bold" panose="02020703060505090304" charset="0"/>
            </a:endParaRPr>
          </a:p>
        </p:txBody>
      </p:sp>
      <p:sp>
        <p:nvSpPr>
          <p:cNvPr id="25" name="文本框 18"/>
          <p:cNvSpPr txBox="1"/>
          <p:nvPr/>
        </p:nvSpPr>
        <p:spPr>
          <a:xfrm>
            <a:off x="6599" y="51408"/>
            <a:ext cx="5464810" cy="459105"/>
          </a:xfrm>
          <a:prstGeom prst="rect">
            <a:avLst/>
          </a:prstGeom>
          <a:noFill/>
        </p:spPr>
        <p:txBody>
          <a:bodyPr wrap="none" lIns="91376" tIns="45688" rIns="91376" bIns="45688" rtlCol="0">
            <a:spAutoFit/>
          </a:bodyPr>
          <a:lstStyle/>
          <a:p>
            <a:pPr algn="ct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从所给段首句找续写点</a:t>
            </a: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sym typeface="+mn-ea"/>
              </a:rPr>
              <a:t>并设计有效情节</a:t>
            </a:r>
            <a:r>
              <a:rPr lang="en-US" altLang="zh-CN"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400" b="1" dirty="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 name="圆角矩形 8"/>
          <p:cNvSpPr/>
          <p:nvPr/>
        </p:nvSpPr>
        <p:spPr>
          <a:xfrm>
            <a:off x="251460" y="42672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careful/</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eager</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0" name="圆角矩形 9"/>
          <p:cNvSpPr/>
          <p:nvPr/>
        </p:nvSpPr>
        <p:spPr>
          <a:xfrm>
            <a:off x="74930" y="3295015"/>
            <a:ext cx="3015615" cy="635000"/>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lvl="0" algn="ctr"/>
            <a:r>
              <a:rPr lang="en-US" altLang="zh-CN" sz="2000" b="1" dirty="0">
                <a:solidFill>
                  <a:srgbClr val="FF0000"/>
                </a:solidFill>
                <a:latin typeface="Times New Roman Bold" panose="02020703060505090304" charset="0"/>
                <a:cs typeface="Times New Roman Bold" panose="02020703060505090304" charset="0"/>
              </a:rPr>
              <a:t>hopeful/delighted</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11" name="圆角矩形 10"/>
          <p:cNvSpPr/>
          <p:nvPr/>
        </p:nvSpPr>
        <p:spPr>
          <a:xfrm>
            <a:off x="4428490" y="19558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algn="ctr">
              <a:lnSpc>
                <a:spcPct val="90000"/>
              </a:lnSpc>
              <a:defRPr/>
            </a:pPr>
            <a:r>
              <a:rPr lang="en-US" altLang="zh-CN" sz="2100" b="1">
                <a:sym typeface="+mn-ea"/>
              </a:rPr>
              <a:t>sure, worried</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3" name="圆角矩形 12"/>
          <p:cNvSpPr/>
          <p:nvPr/>
        </p:nvSpPr>
        <p:spPr>
          <a:xfrm>
            <a:off x="4500245" y="1167765"/>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indent="0"/>
            <a:r>
              <a:rPr lang="en-US" altLang="zh-CN" sz="2100" b="1">
                <a:sym typeface="+mn-ea"/>
              </a:rPr>
              <a:t>hurried, anxious</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8" name="圆角矩形 17"/>
          <p:cNvSpPr/>
          <p:nvPr/>
        </p:nvSpPr>
        <p:spPr>
          <a:xfrm>
            <a:off x="4500245" y="213995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indent="0"/>
            <a:r>
              <a:rPr lang="en-US" altLang="zh-CN" sz="2100" b="1">
                <a:sym typeface="+mn-ea"/>
              </a:rPr>
              <a:t>annoyed,</a:t>
            </a:r>
            <a:endParaRPr lang="en-US" altLang="zh-CN" sz="2100" b="1">
              <a:sym typeface="+mn-ea"/>
            </a:endParaRPr>
          </a:p>
          <a:p>
            <a:pPr indent="0"/>
            <a:r>
              <a:rPr lang="en-US" altLang="zh-CN" sz="2100" b="1">
                <a:sym typeface="+mn-ea"/>
              </a:rPr>
              <a:t>worried</a:t>
            </a:r>
            <a:endParaRPr lang="en-US" altLang="zh-CN" sz="2100" b="1" kern="0" dirty="0">
              <a:solidFill>
                <a:srgbClr val="C00000"/>
              </a:solidFill>
              <a:latin typeface="Times New Roman Bold" panose="02020703060505090304" charset="0"/>
              <a:cs typeface="Times New Roman Bold" panose="0202070306050509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amond(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amond(in)">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amond(in)">
                                      <p:cBhvr>
                                        <p:cTn id="39" dur="20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amond(in)">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2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amond(in)">
                                      <p:cBhvr>
                                        <p:cTn id="54" dur="20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diamond(in)">
                                      <p:cBhvr>
                                        <p:cTn id="5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8" grpId="0"/>
      <p:bldP spid="30" grpId="0" bldLvl="0" animBg="1"/>
      <p:bldP spid="31" grpId="0" bldLvl="0" animBg="1"/>
      <p:bldP spid="9" grpId="0" bldLvl="0" animBg="1"/>
      <p:bldP spid="10" grpId="0" bldLvl="0" animBg="1"/>
      <p:bldP spid="11" grpId="0" bldLvl="0" animBg="1"/>
      <p:bldP spid="13" grpId="0" bldLvl="0" animBg="1"/>
      <p:bldP spid="18" grpId="0" bldLvl="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49" y="51685"/>
            <a:ext cx="8856983" cy="4625090"/>
          </a:xfrm>
        </p:spPr>
        <p:txBody>
          <a:bodyPr/>
          <a:lstStyle/>
          <a:p>
            <a:pPr marL="228600" indent="0">
              <a:lnSpc>
                <a:spcPct val="100000"/>
              </a:lnSpc>
              <a:spcAft>
                <a:spcPts val="700"/>
              </a:spcAft>
              <a:buAutoNum type="arabicPeriod"/>
            </a:pPr>
            <a:r>
              <a:rPr lang="zh-CN" altLang="en-US" sz="2800" dirty="0" smtClean="0">
                <a:latin typeface="楷体" panose="02010609060101010101" charset="-122"/>
                <a:ea typeface="楷体" panose="02010609060101010101" charset="-122"/>
                <a:cs typeface="楷体" panose="02010609060101010101" charset="-122"/>
              </a:rPr>
              <a:t>他忙于</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在卡片盒</a:t>
            </a:r>
            <a:r>
              <a:rPr lang="zh-CN" altLang="en-US" sz="2800" dirty="0">
                <a:solidFill>
                  <a:srgbClr val="2E3033"/>
                </a:solidFill>
                <a:latin typeface="楷体" panose="02010609060101010101" charset="-122"/>
                <a:ea typeface="楷体" panose="02010609060101010101" charset="-122"/>
                <a:cs typeface="楷体" panose="02010609060101010101" charset="-122"/>
              </a:rPr>
              <a:t>里翻</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找，汗水</a:t>
            </a:r>
            <a:r>
              <a:rPr lang="zh-CN" altLang="en-US" sz="2800" dirty="0">
                <a:solidFill>
                  <a:srgbClr val="2E3033"/>
                </a:solidFill>
                <a:latin typeface="楷体" panose="02010609060101010101" charset="-122"/>
                <a:ea typeface="楷体" panose="02010609060101010101" charset="-122"/>
                <a:cs typeface="楷体" panose="02010609060101010101" charset="-122"/>
              </a:rPr>
              <a:t>从脸上</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滴下来。</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2.</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 “快来帮我”，他催促道。</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3. </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我</a:t>
            </a:r>
            <a:r>
              <a:rPr lang="zh-CN" altLang="en-US" sz="2800" dirty="0">
                <a:solidFill>
                  <a:srgbClr val="2E3033"/>
                </a:solidFill>
                <a:latin typeface="楷体" panose="02010609060101010101" charset="-122"/>
                <a:ea typeface="楷体" panose="02010609060101010101" charset="-122"/>
                <a:cs typeface="楷体" panose="02010609060101010101" charset="-122"/>
              </a:rPr>
              <a:t>眨了眨眼，但不回答</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4. </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我皱了皱眉</a:t>
            </a:r>
            <a:r>
              <a:rPr lang="en-US" altLang="zh-CN" sz="2800" dirty="0" smtClean="0">
                <a:solidFill>
                  <a:srgbClr val="2E3033"/>
                </a:solidFill>
                <a:latin typeface="楷体" panose="02010609060101010101" charset="-122"/>
                <a:ea typeface="楷体" panose="02010609060101010101" charset="-122"/>
                <a:cs typeface="楷体" panose="02010609060101010101" charset="-122"/>
              </a:rPr>
              <a:t>,</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冷冷地指责他不该捉弄新同学。</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endParaRPr lang="en-US" altLang="zh-CN" sz="2800" dirty="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5. </a:t>
            </a:r>
            <a:r>
              <a:rPr lang="zh-CN" altLang="en-US" sz="2800" dirty="0">
                <a:solidFill>
                  <a:srgbClr val="2E3033"/>
                </a:solidFill>
                <a:latin typeface="楷体" panose="02010609060101010101" charset="-122"/>
                <a:ea typeface="楷体" panose="02010609060101010101" charset="-122"/>
                <a:cs typeface="楷体" panose="02010609060101010101" charset="-122"/>
              </a:rPr>
              <a:t>他</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拼命</a:t>
            </a:r>
            <a:r>
              <a:rPr lang="zh-CN" altLang="en-US" sz="2800" dirty="0">
                <a:solidFill>
                  <a:srgbClr val="2E3033"/>
                </a:solidFill>
                <a:latin typeface="楷体" panose="02010609060101010101" charset="-122"/>
                <a:ea typeface="楷体" panose="02010609060101010101" charset="-122"/>
                <a:cs typeface="楷体" panose="02010609060101010101" charset="-122"/>
              </a:rPr>
              <a:t>向</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我</a:t>
            </a:r>
            <a:r>
              <a:rPr lang="zh-CN" altLang="en-US" sz="2800" dirty="0">
                <a:solidFill>
                  <a:srgbClr val="2E3033"/>
                </a:solidFill>
                <a:latin typeface="楷体" panose="02010609060101010101" charset="-122"/>
                <a:ea typeface="楷体" panose="02010609060101010101" charset="-122"/>
                <a:cs typeface="楷体" panose="02010609060101010101" charset="-122"/>
              </a:rPr>
              <a:t>解释</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p:txBody>
      </p:sp>
      <p:sp>
        <p:nvSpPr>
          <p:cNvPr id="7" name="矩形 6"/>
          <p:cNvSpPr/>
          <p:nvPr/>
        </p:nvSpPr>
        <p:spPr>
          <a:xfrm>
            <a:off x="4500477" y="1995752"/>
            <a:ext cx="4968552" cy="570865"/>
          </a:xfrm>
          <a:prstGeom prst="rect">
            <a:avLst/>
          </a:prstGeom>
        </p:spPr>
        <p:txBody>
          <a:bodyPr wrap="square">
            <a:spAutoFit/>
          </a:bodyPr>
          <a:lstStyle/>
          <a:p>
            <a:pPr lvl="0" defTabSz="685165">
              <a:lnSpc>
                <a:spcPct val="130000"/>
              </a:lnSpc>
              <a:spcAft>
                <a:spcPts val="750"/>
              </a:spcAft>
            </a:pPr>
            <a:r>
              <a:rPr lang="en-US" altLang="zh-CN" sz="2400" spc="113" noProof="1">
                <a:solidFill>
                  <a:srgbClr val="FF0000"/>
                </a:solidFill>
                <a:sym typeface="+mn-ea"/>
              </a:rPr>
              <a:t>I blinked but gave no reply.</a:t>
            </a:r>
            <a:endParaRPr lang="en-US" altLang="zh-CN" sz="2400" spc="113" noProof="1">
              <a:solidFill>
                <a:srgbClr val="FF0000"/>
              </a:solidFill>
              <a:sym typeface="+mn-ea"/>
            </a:endParaRPr>
          </a:p>
        </p:txBody>
      </p:sp>
      <p:sp>
        <p:nvSpPr>
          <p:cNvPr id="8" name="矩形 7"/>
          <p:cNvSpPr/>
          <p:nvPr/>
        </p:nvSpPr>
        <p:spPr>
          <a:xfrm>
            <a:off x="216026" y="483260"/>
            <a:ext cx="8712968" cy="460375"/>
          </a:xfrm>
          <a:prstGeom prst="rect">
            <a:avLst/>
          </a:prstGeom>
        </p:spPr>
        <p:txBody>
          <a:bodyPr wrap="square">
            <a:spAutoFit/>
          </a:bodyPr>
          <a:lstStyle/>
          <a:p>
            <a:r>
              <a:rPr lang="en-US" altLang="zh-CN" sz="2400" dirty="0">
                <a:solidFill>
                  <a:srgbClr val="FF0000"/>
                </a:solidFill>
              </a:rPr>
              <a:t>Sweat trickled down his face as he </a:t>
            </a:r>
            <a:r>
              <a:rPr lang="en-US" altLang="zh-CN" sz="2400" dirty="0" smtClean="0">
                <a:solidFill>
                  <a:srgbClr val="FF0000"/>
                </a:solidFill>
              </a:rPr>
              <a:t>dug in the card </a:t>
            </a:r>
            <a:r>
              <a:rPr lang="en-US" altLang="zh-CN" sz="2400" dirty="0">
                <a:solidFill>
                  <a:srgbClr val="FF0000"/>
                </a:solidFill>
              </a:rPr>
              <a:t>boxes.</a:t>
            </a:r>
            <a:endParaRPr lang="zh-CN" altLang="en-US" sz="2400" dirty="0">
              <a:solidFill>
                <a:srgbClr val="FF0000"/>
              </a:solidFill>
            </a:endParaRPr>
          </a:p>
        </p:txBody>
      </p:sp>
      <p:sp>
        <p:nvSpPr>
          <p:cNvPr id="9" name="矩形 8"/>
          <p:cNvSpPr/>
          <p:nvPr/>
        </p:nvSpPr>
        <p:spPr>
          <a:xfrm>
            <a:off x="611543" y="1563605"/>
            <a:ext cx="4824536" cy="460375"/>
          </a:xfrm>
          <a:prstGeom prst="rect">
            <a:avLst/>
          </a:prstGeom>
        </p:spPr>
        <p:txBody>
          <a:bodyPr wrap="square">
            <a:spAutoFit/>
          </a:bodyPr>
          <a:lstStyle/>
          <a:p>
            <a:r>
              <a:rPr lang="en-US" altLang="zh-CN" sz="2400" dirty="0">
                <a:solidFill>
                  <a:srgbClr val="FF0000"/>
                </a:solidFill>
              </a:rPr>
              <a:t>“Come and help me, "he urged.</a:t>
            </a:r>
            <a:endParaRPr lang="en-US" altLang="zh-CN" sz="2400" dirty="0">
              <a:solidFill>
                <a:srgbClr val="FF0000"/>
              </a:solidFill>
            </a:endParaRPr>
          </a:p>
        </p:txBody>
      </p:sp>
      <p:sp>
        <p:nvSpPr>
          <p:cNvPr id="10" name="矩形 9"/>
          <p:cNvSpPr/>
          <p:nvPr/>
        </p:nvSpPr>
        <p:spPr>
          <a:xfrm>
            <a:off x="107315" y="3003550"/>
            <a:ext cx="9052560" cy="829945"/>
          </a:xfrm>
          <a:prstGeom prst="rect">
            <a:avLst/>
          </a:prstGeom>
        </p:spPr>
        <p:txBody>
          <a:bodyPr wrap="square">
            <a:spAutoFit/>
          </a:bodyPr>
          <a:lstStyle/>
          <a:p>
            <a:r>
              <a:rPr lang="en-US" altLang="zh-CN" sz="2400" dirty="0">
                <a:solidFill>
                  <a:srgbClr val="FF0000"/>
                </a:solidFill>
              </a:rPr>
              <a:t>I frowned and </a:t>
            </a:r>
            <a:r>
              <a:rPr lang="en-US" altLang="zh-CN" sz="2400" dirty="0" smtClean="0">
                <a:solidFill>
                  <a:srgbClr val="FF0000"/>
                </a:solidFill>
              </a:rPr>
              <a:t>scolded him coldly  </a:t>
            </a:r>
            <a:r>
              <a:rPr lang="en-US" altLang="zh-CN" sz="2400" dirty="0">
                <a:solidFill>
                  <a:srgbClr val="FF0000"/>
                </a:solidFill>
              </a:rPr>
              <a:t>for playing tricks on the new student.</a:t>
            </a:r>
            <a:endParaRPr lang="zh-CN" altLang="en-US" sz="2400" dirty="0">
              <a:solidFill>
                <a:srgbClr val="FF0000"/>
              </a:solidFill>
            </a:endParaRPr>
          </a:p>
        </p:txBody>
      </p:sp>
      <p:sp>
        <p:nvSpPr>
          <p:cNvPr id="11" name="矩形 10"/>
          <p:cNvSpPr/>
          <p:nvPr/>
        </p:nvSpPr>
        <p:spPr>
          <a:xfrm>
            <a:off x="107315" y="4154805"/>
            <a:ext cx="7858760" cy="521970"/>
          </a:xfrm>
          <a:prstGeom prst="rect">
            <a:avLst/>
          </a:prstGeom>
        </p:spPr>
        <p:txBody>
          <a:bodyPr wrap="square">
            <a:spAutoFit/>
          </a:bodyPr>
          <a:lstStyle/>
          <a:p>
            <a:r>
              <a:rPr lang="en-US" altLang="zh-CN" sz="2800" dirty="0">
                <a:solidFill>
                  <a:srgbClr val="FF0000"/>
                </a:solidFill>
              </a:rPr>
              <a:t>He tried hard /</a:t>
            </a:r>
            <a:r>
              <a:rPr lang="en-US" altLang="zh-CN" sz="2800" dirty="0" smtClean="0">
                <a:solidFill>
                  <a:srgbClr val="FF0000"/>
                </a:solidFill>
                <a:sym typeface="+mn-ea"/>
              </a:rPr>
              <a:t>desperately</a:t>
            </a:r>
            <a:r>
              <a:rPr lang="en-US" altLang="zh-CN" sz="2800" dirty="0">
                <a:solidFill>
                  <a:srgbClr val="FF0000"/>
                </a:solidFill>
              </a:rPr>
              <a:t>to explain to </a:t>
            </a:r>
            <a:r>
              <a:rPr lang="en-US" altLang="zh-CN" sz="2800" dirty="0" smtClean="0">
                <a:solidFill>
                  <a:srgbClr val="FF0000"/>
                </a:solidFill>
              </a:rPr>
              <a:t>me .</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6675" y="0"/>
            <a:ext cx="9077325" cy="6554470"/>
          </a:xfrm>
          <a:prstGeom prst="rect">
            <a:avLst/>
          </a:prstGeom>
        </p:spPr>
        <p:txBody>
          <a:bodyPr wrap="square">
            <a:spAutoFit/>
          </a:bodyPr>
          <a:lstStyle/>
          <a:p>
            <a:pPr marL="342900" indent="0" fontAlgn="auto">
              <a:buFont typeface="+mj-ea"/>
              <a:buAutoNum type="circleNumDbPlain"/>
            </a:pPr>
            <a:r>
              <a:rPr lang="zh-CN" altLang="en-US" sz="2800" dirty="0">
                <a:solidFill>
                  <a:srgbClr val="2E3033"/>
                </a:solidFill>
                <a:latin typeface="楷体" panose="02010609060101010101" charset="-122"/>
                <a:ea typeface="楷体" panose="02010609060101010101" charset="-122"/>
                <a:cs typeface="楷体" panose="02010609060101010101" charset="-122"/>
              </a:rPr>
              <a:t>听了他真诚的解释，我尴尬</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地甚至歉意地笑了笑。</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a:pP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indent="0" fontAlgn="auto"/>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r>
              <a:rPr lang="zh-CN" altLang="en-US" sz="2800" dirty="0" smtClean="0">
                <a:latin typeface="楷体" panose="02010609060101010101" charset="-122"/>
                <a:ea typeface="楷体" panose="02010609060101010101" charset="-122"/>
                <a:cs typeface="楷体" panose="02010609060101010101" charset="-122"/>
              </a:rPr>
              <a:t>我</a:t>
            </a:r>
            <a:r>
              <a:rPr lang="zh-CN" altLang="en-US" sz="2800" dirty="0">
                <a:latin typeface="楷体" panose="02010609060101010101" charset="-122"/>
                <a:ea typeface="楷体" panose="02010609060101010101" charset="-122"/>
                <a:cs typeface="楷体" panose="02010609060101010101" charset="-122"/>
              </a:rPr>
              <a:t>的脸上掠过一阵尴尬的红晕</a:t>
            </a:r>
            <a:r>
              <a:rPr lang="zh-CN" altLang="en-US" sz="2800" dirty="0" smtClean="0">
                <a:latin typeface="楷体" panose="02010609060101010101" charset="-122"/>
                <a:ea typeface="楷体" panose="02010609060101010101" charset="-122"/>
                <a:cs typeface="楷体" panose="02010609060101010101" charset="-122"/>
              </a:rPr>
              <a:t>。</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r>
              <a:rPr lang="zh-CN" altLang="en-US" sz="2800" dirty="0">
                <a:latin typeface="楷体" panose="02010609060101010101" charset="-122"/>
                <a:ea typeface="楷体" panose="02010609060101010101" charset="-122"/>
                <a:cs typeface="楷体" panose="02010609060101010101" charset="-122"/>
              </a:rPr>
              <a:t>我感到</a:t>
            </a:r>
            <a:r>
              <a:rPr lang="zh-CN" altLang="en-US" sz="2800" dirty="0" smtClean="0">
                <a:latin typeface="楷体" panose="02010609060101010101" charset="-122"/>
                <a:ea typeface="楷体" panose="02010609060101010101" charset="-122"/>
                <a:cs typeface="楷体" panose="02010609060101010101" charset="-122"/>
              </a:rPr>
              <a:t>很尴尬，低下头</a:t>
            </a:r>
            <a:r>
              <a:rPr lang="en-US" altLang="zh-CN" sz="2800" dirty="0" smtClean="0">
                <a:latin typeface="楷体" panose="02010609060101010101" charset="-122"/>
                <a:ea typeface="楷体" panose="02010609060101010101" charset="-122"/>
                <a:cs typeface="楷体" panose="02010609060101010101" charset="-122"/>
              </a:rPr>
              <a:t>.</a:t>
            </a:r>
            <a:r>
              <a:rPr lang="zh-CN" altLang="en-US" sz="2800" dirty="0" smtClean="0">
                <a:latin typeface="楷体" panose="02010609060101010101" charset="-122"/>
                <a:ea typeface="楷体" panose="02010609060101010101" charset="-122"/>
                <a:cs typeface="楷体" panose="02010609060101010101" charset="-122"/>
              </a:rPr>
              <a:t>羞愧使我顿时哑口无言。</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None/>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4"/>
            </a:pPr>
            <a:r>
              <a:rPr lang="zh-CN" altLang="en-US" sz="2800" dirty="0">
                <a:latin typeface="楷体" panose="02010609060101010101" charset="-122"/>
                <a:ea typeface="楷体" panose="02010609060101010101" charset="-122"/>
                <a:cs typeface="楷体" panose="02010609060101010101" charset="-122"/>
              </a:rPr>
              <a:t>我感到一种既尴尬又满足的混合心情涌上心头</a:t>
            </a:r>
            <a:r>
              <a:rPr lang="zh-CN" altLang="en-US" sz="2800" dirty="0" smtClean="0">
                <a:latin typeface="楷体" panose="02010609060101010101" charset="-122"/>
                <a:ea typeface="楷体" panose="02010609060101010101" charset="-122"/>
                <a:cs typeface="楷体" panose="02010609060101010101" charset="-122"/>
              </a:rPr>
              <a:t>。</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5"/>
            </a:pPr>
            <a:r>
              <a:rPr lang="zh-CN" altLang="en-US" sz="2800" dirty="0" smtClean="0">
                <a:latin typeface="楷体" panose="02010609060101010101" charset="-122"/>
                <a:ea typeface="楷体" panose="02010609060101010101" charset="-122"/>
                <a:cs typeface="楷体" panose="02010609060101010101" charset="-122"/>
              </a:rPr>
              <a:t>我</a:t>
            </a:r>
            <a:r>
              <a:rPr lang="zh-CN" altLang="en-US" sz="2800" dirty="0">
                <a:latin typeface="楷体" panose="02010609060101010101" charset="-122"/>
                <a:ea typeface="楷体" panose="02010609060101010101" charset="-122"/>
                <a:cs typeface="楷体" panose="02010609060101010101" charset="-122"/>
              </a:rPr>
              <a:t>搔着头</a:t>
            </a:r>
            <a:r>
              <a:rPr lang="zh-CN" altLang="en-US" sz="2800" dirty="0" smtClean="0">
                <a:latin typeface="楷体" panose="02010609060101010101" charset="-122"/>
                <a:ea typeface="楷体" panose="02010609060101010101" charset="-122"/>
                <a:cs typeface="楷体" panose="02010609060101010101" charset="-122"/>
              </a:rPr>
              <a:t>，歉意地喃喃自语。</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zh-CN" altLang="en-US" sz="2800" dirty="0">
              <a:latin typeface="楷体" panose="02010609060101010101" charset="-122"/>
              <a:ea typeface="楷体" panose="02010609060101010101" charset="-122"/>
              <a:cs typeface="楷体" panose="02010609060101010101" charset="-122"/>
            </a:endParaRPr>
          </a:p>
          <a:p>
            <a:pPr marL="342900" indent="0" fontAlgn="auto">
              <a:buFont typeface="+mj-ea"/>
              <a:buNone/>
            </a:pPr>
            <a:endParaRPr lang="zh-CN" altLang="en-US" sz="2800" dirty="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342900">
              <a:buFont typeface="+mj-ea"/>
              <a:buAutoNum type="circleNumDbPlain" startAt="2"/>
            </a:pPr>
            <a:endParaRPr lang="en-US" altLang="zh-CN" sz="2800" dirty="0">
              <a:solidFill>
                <a:srgbClr val="2E3033"/>
              </a:solidFill>
              <a:latin typeface="楷体" panose="02010609060101010101" charset="-122"/>
              <a:ea typeface="楷体" panose="02010609060101010101" charset="-122"/>
              <a:cs typeface="楷体" panose="02010609060101010101" charset="-122"/>
            </a:endParaRPr>
          </a:p>
        </p:txBody>
      </p:sp>
      <p:sp>
        <p:nvSpPr>
          <p:cNvPr id="9" name="矩形 8"/>
          <p:cNvSpPr/>
          <p:nvPr/>
        </p:nvSpPr>
        <p:spPr>
          <a:xfrm>
            <a:off x="144780" y="523875"/>
            <a:ext cx="9085580" cy="829945"/>
          </a:xfrm>
          <a:prstGeom prst="rect">
            <a:avLst/>
          </a:prstGeom>
        </p:spPr>
        <p:txBody>
          <a:bodyPr wrap="square">
            <a:spAutoFit/>
          </a:bodyPr>
          <a:lstStyle/>
          <a:p>
            <a:r>
              <a:rPr lang="en-US" altLang="zh-CN" sz="2400" dirty="0">
                <a:solidFill>
                  <a:srgbClr val="FF0000"/>
                </a:solidFill>
              </a:rPr>
              <a:t>Hearing his sincere explanation I smiled in an awkward, almost apologetic, way.</a:t>
            </a:r>
            <a:endParaRPr lang="en-US" altLang="zh-CN" sz="2400" dirty="0">
              <a:solidFill>
                <a:srgbClr val="FF0000"/>
              </a:solidFill>
            </a:endParaRPr>
          </a:p>
        </p:txBody>
      </p:sp>
      <p:sp>
        <p:nvSpPr>
          <p:cNvPr id="10" name="矩形 9"/>
          <p:cNvSpPr/>
          <p:nvPr/>
        </p:nvSpPr>
        <p:spPr>
          <a:xfrm>
            <a:off x="323850" y="1707515"/>
            <a:ext cx="8510905" cy="460375"/>
          </a:xfrm>
          <a:prstGeom prst="rect">
            <a:avLst/>
          </a:prstGeom>
        </p:spPr>
        <p:txBody>
          <a:bodyPr wrap="square">
            <a:spAutoFit/>
          </a:bodyPr>
          <a:lstStyle/>
          <a:p>
            <a:pPr lvl="0"/>
            <a:r>
              <a:rPr lang="en-US" altLang="zh-CN" sz="2400" dirty="0">
                <a:solidFill>
                  <a:srgbClr val="FF0000"/>
                </a:solidFill>
              </a:rPr>
              <a:t>A flush of embarrassment </a:t>
            </a:r>
            <a:r>
              <a:rPr lang="en-US" altLang="zh-CN" sz="2400" dirty="0" smtClean="0">
                <a:solidFill>
                  <a:srgbClr val="FF0000"/>
                </a:solidFill>
              </a:rPr>
              <a:t>swept </a:t>
            </a:r>
            <a:r>
              <a:rPr lang="en-US" altLang="zh-CN" sz="2400" dirty="0">
                <a:solidFill>
                  <a:srgbClr val="FF0000"/>
                </a:solidFill>
              </a:rPr>
              <a:t>across my face.</a:t>
            </a:r>
            <a:endParaRPr lang="en-US" altLang="zh-CN" sz="2400" dirty="0">
              <a:solidFill>
                <a:srgbClr val="FF0000"/>
              </a:solidFill>
            </a:endParaRPr>
          </a:p>
        </p:txBody>
      </p:sp>
      <p:sp>
        <p:nvSpPr>
          <p:cNvPr id="11" name="矩形 10"/>
          <p:cNvSpPr/>
          <p:nvPr/>
        </p:nvSpPr>
        <p:spPr>
          <a:xfrm>
            <a:off x="144780" y="2521585"/>
            <a:ext cx="9094470" cy="829945"/>
          </a:xfrm>
          <a:prstGeom prst="rect">
            <a:avLst/>
          </a:prstGeom>
        </p:spPr>
        <p:txBody>
          <a:bodyPr wrap="square">
            <a:spAutoFit/>
          </a:bodyPr>
          <a:lstStyle/>
          <a:p>
            <a:r>
              <a:rPr lang="en-US" altLang="zh-CN" sz="2400" dirty="0">
                <a:solidFill>
                  <a:srgbClr val="FF0000"/>
                </a:solidFill>
              </a:rPr>
              <a:t>Embarrassed, I dropped my head.</a:t>
            </a:r>
            <a:r>
              <a:rPr lang="en-US" altLang="zh-CN" sz="2400" dirty="0">
                <a:solidFill>
                  <a:prstClr val="black"/>
                </a:solidFill>
                <a:sym typeface="+mn-ea"/>
              </a:rPr>
              <a:t> </a:t>
            </a:r>
            <a:r>
              <a:rPr lang="en-US" altLang="zh-CN" sz="2400" dirty="0">
                <a:solidFill>
                  <a:srgbClr val="FF0000"/>
                </a:solidFill>
                <a:sym typeface="+mn-ea"/>
              </a:rPr>
              <a:t>Shame suddenly silenced  me</a:t>
            </a:r>
            <a:endParaRPr lang="zh-CN" altLang="en-US" sz="2400" dirty="0">
              <a:solidFill>
                <a:prstClr val="black"/>
              </a:solidFill>
            </a:endParaRPr>
          </a:p>
          <a:p>
            <a:endParaRPr lang="zh-CN" altLang="en-US" sz="2400" dirty="0">
              <a:solidFill>
                <a:srgbClr val="FF0000"/>
              </a:solidFill>
            </a:endParaRPr>
          </a:p>
        </p:txBody>
      </p:sp>
      <p:sp>
        <p:nvSpPr>
          <p:cNvPr id="12" name="矩形 11"/>
          <p:cNvSpPr/>
          <p:nvPr/>
        </p:nvSpPr>
        <p:spPr>
          <a:xfrm>
            <a:off x="323850" y="3507740"/>
            <a:ext cx="8786495" cy="829945"/>
          </a:xfrm>
          <a:prstGeom prst="rect">
            <a:avLst/>
          </a:prstGeom>
        </p:spPr>
        <p:txBody>
          <a:bodyPr wrap="square">
            <a:spAutoFit/>
          </a:bodyPr>
          <a:lstStyle/>
          <a:p>
            <a:pPr lvl="0" algn="just"/>
            <a:r>
              <a:rPr lang="en-US" altLang="zh-CN" sz="2400" dirty="0">
                <a:solidFill>
                  <a:srgbClr val="FF0000"/>
                </a:solidFill>
              </a:rPr>
              <a:t>I felt a mixture of embarrassment and satisfaction striking into my heart.</a:t>
            </a:r>
            <a:endParaRPr lang="en-US" altLang="zh-CN" sz="2400" dirty="0">
              <a:solidFill>
                <a:srgbClr val="FF0000"/>
              </a:solidFill>
            </a:endParaRPr>
          </a:p>
        </p:txBody>
      </p:sp>
      <p:sp>
        <p:nvSpPr>
          <p:cNvPr id="13" name="矩形 12"/>
          <p:cNvSpPr/>
          <p:nvPr/>
        </p:nvSpPr>
        <p:spPr>
          <a:xfrm>
            <a:off x="395605" y="4705985"/>
            <a:ext cx="8632190" cy="437515"/>
          </a:xfrm>
          <a:prstGeom prst="rect">
            <a:avLst/>
          </a:prstGeom>
        </p:spPr>
        <p:txBody>
          <a:bodyPr wrap="square">
            <a:spAutoFit/>
          </a:bodyPr>
          <a:lstStyle/>
          <a:p>
            <a:pPr fontAlgn="auto">
              <a:lnSpc>
                <a:spcPts val="2700"/>
              </a:lnSpc>
            </a:pPr>
            <a:r>
              <a:rPr lang="en-US" altLang="zh-CN" sz="2400" dirty="0">
                <a:solidFill>
                  <a:srgbClr val="FF0000"/>
                </a:solidFill>
              </a:rPr>
              <a:t>I scratched my </a:t>
            </a:r>
            <a:r>
              <a:rPr lang="en-US" altLang="zh-CN" sz="2400" dirty="0" smtClean="0">
                <a:solidFill>
                  <a:srgbClr val="FF0000"/>
                </a:solidFill>
              </a:rPr>
              <a:t>head</a:t>
            </a:r>
            <a:r>
              <a:rPr lang="zh-CN" altLang="en-US" sz="2400" dirty="0" smtClean="0">
                <a:solidFill>
                  <a:srgbClr val="FF0000"/>
                </a:solidFill>
              </a:rPr>
              <a:t>，</a:t>
            </a:r>
            <a:r>
              <a:rPr lang="en-US" altLang="zh-CN" sz="2400" dirty="0" smtClean="0">
                <a:solidFill>
                  <a:srgbClr val="FF0000"/>
                </a:solidFill>
              </a:rPr>
              <a:t>mumbling </a:t>
            </a:r>
            <a:r>
              <a:rPr lang="en-US" altLang="zh-CN" sz="2400" dirty="0">
                <a:solidFill>
                  <a:srgbClr val="FF0000"/>
                </a:solidFill>
              </a:rPr>
              <a:t>apologetically.</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49" y="250"/>
            <a:ext cx="8856983" cy="4625090"/>
          </a:xfrm>
        </p:spPr>
        <p:txBody>
          <a:bodyPr/>
          <a:lstStyle/>
          <a:p>
            <a:pPr marL="0" indent="0">
              <a:buNone/>
            </a:pPr>
            <a:r>
              <a:rPr lang="en-US" altLang="zh-CN" sz="2400" dirty="0" smtClean="0">
                <a:solidFill>
                  <a:srgbClr val="2E3033"/>
                </a:solidFill>
              </a:rPr>
              <a:t>6. </a:t>
            </a:r>
            <a:r>
              <a:rPr lang="zh-CN" altLang="en-US" sz="2400" dirty="0" smtClean="0">
                <a:solidFill>
                  <a:srgbClr val="2E3033"/>
                </a:solidFill>
              </a:rPr>
              <a:t>我从来没想到他会做好事。</a:t>
            </a:r>
            <a:endParaRPr lang="zh-CN" altLang="en-US" sz="2400" dirty="0" smtClean="0">
              <a:solidFill>
                <a:srgbClr val="2E3033"/>
              </a:solidFill>
            </a:endParaRPr>
          </a:p>
          <a:p>
            <a:pPr marL="0" indent="0">
              <a:buNone/>
            </a:pPr>
            <a:endParaRPr lang="en-US" altLang="zh-CN" sz="2400" dirty="0" smtClean="0">
              <a:solidFill>
                <a:srgbClr val="2E3033"/>
              </a:solidFill>
            </a:endParaRPr>
          </a:p>
          <a:p>
            <a:pPr marL="0" indent="0">
              <a:buNone/>
            </a:pPr>
            <a:endParaRPr lang="en-US" altLang="zh-CN" sz="2400" dirty="0" smtClean="0">
              <a:solidFill>
                <a:srgbClr val="2E3033"/>
              </a:solidFill>
            </a:endParaRPr>
          </a:p>
          <a:p>
            <a:pPr marL="0" indent="0">
              <a:buNone/>
            </a:pPr>
            <a:r>
              <a:rPr lang="en-US" altLang="zh-CN" sz="2400" dirty="0" smtClean="0">
                <a:solidFill>
                  <a:srgbClr val="2E3033"/>
                </a:solidFill>
              </a:rPr>
              <a:t>7. </a:t>
            </a:r>
            <a:r>
              <a:rPr lang="zh-CN" altLang="en-US" sz="2400" dirty="0" smtClean="0">
                <a:solidFill>
                  <a:srgbClr val="2E3033"/>
                </a:solidFill>
              </a:rPr>
              <a:t>发现果然是上面写着</a:t>
            </a:r>
            <a:r>
              <a:rPr lang="en-US" altLang="zh-CN" sz="2400" dirty="0" smtClean="0">
                <a:solidFill>
                  <a:srgbClr val="2E3033"/>
                </a:solidFill>
              </a:rPr>
              <a:t>”Michael”</a:t>
            </a:r>
            <a:r>
              <a:rPr lang="zh-CN" altLang="en-US" sz="2400" dirty="0" smtClean="0">
                <a:solidFill>
                  <a:srgbClr val="2E3033"/>
                </a:solidFill>
              </a:rPr>
              <a:t>的爱心卡片，我</a:t>
            </a:r>
            <a:r>
              <a:rPr lang="zh-CN" altLang="en-US" sz="2400" dirty="0">
                <a:solidFill>
                  <a:srgbClr val="2E3033"/>
                </a:solidFill>
              </a:rPr>
              <a:t>瞪大眼睛呆立在</a:t>
            </a:r>
            <a:r>
              <a:rPr lang="zh-CN" altLang="en-US" sz="2400" dirty="0" smtClean="0">
                <a:solidFill>
                  <a:srgbClr val="2E3033"/>
                </a:solidFill>
              </a:rPr>
              <a:t>哪里</a:t>
            </a:r>
            <a:r>
              <a:rPr lang="zh-CN" altLang="en-US" sz="2400" dirty="0">
                <a:solidFill>
                  <a:srgbClr val="2E3033"/>
                </a:solidFill>
              </a:rPr>
              <a:t>。</a:t>
            </a:r>
            <a:endParaRPr lang="zh-CN" altLang="en-US" sz="2400" dirty="0">
              <a:solidFill>
                <a:srgbClr val="2E3033"/>
              </a:solidFill>
            </a:endParaRPr>
          </a:p>
          <a:p>
            <a:pPr marL="0" indent="0">
              <a:buNone/>
            </a:pPr>
            <a:endParaRPr lang="zh-CN" altLang="en-US" sz="2400" dirty="0">
              <a:solidFill>
                <a:srgbClr val="2E3033"/>
              </a:solidFill>
            </a:endParaRPr>
          </a:p>
          <a:p>
            <a:pPr marL="0" indent="0">
              <a:buNone/>
            </a:pPr>
            <a:endParaRPr lang="zh-CN" altLang="en-US" sz="2400" dirty="0">
              <a:solidFill>
                <a:srgbClr val="2E3033"/>
              </a:solidFill>
            </a:endParaRPr>
          </a:p>
          <a:p>
            <a:pPr marL="0" indent="0">
              <a:buFont typeface="+mj-ea"/>
              <a:buNone/>
            </a:pPr>
            <a:r>
              <a:rPr lang="en-US" altLang="zh-CN" sz="2400" smtClean="0">
                <a:sym typeface="+mn-ea"/>
              </a:rPr>
              <a:t>8.</a:t>
            </a:r>
            <a:r>
              <a:rPr sz="2400" smtClean="0">
                <a:sym typeface="+mn-ea"/>
              </a:rPr>
              <a:t>我</a:t>
            </a:r>
            <a:r>
              <a:rPr sz="2400">
                <a:sym typeface="+mn-ea"/>
              </a:rPr>
              <a:t>羞得满脸通红，想偷偷溜出去而不被人发现。</a:t>
            </a:r>
            <a:endParaRPr lang="zh-CN" altLang="en-US" sz="2400" dirty="0"/>
          </a:p>
          <a:p>
            <a:pPr marL="0" indent="0">
              <a:buFont typeface="+mj-ea"/>
              <a:buNone/>
            </a:pPr>
            <a:endParaRPr lang="en-US" altLang="zh-CN" sz="2400" dirty="0" smtClean="0"/>
          </a:p>
          <a:p>
            <a:pPr marL="0" indent="0">
              <a:buNone/>
            </a:pPr>
            <a:endParaRPr lang="en-US" altLang="zh-CN" sz="2400" dirty="0">
              <a:solidFill>
                <a:srgbClr val="2E3033"/>
              </a:solidFill>
            </a:endParaRPr>
          </a:p>
          <a:p>
            <a:endParaRPr lang="en-US" altLang="zh-CN" sz="2400" dirty="0" smtClean="0">
              <a:solidFill>
                <a:srgbClr val="2E3033"/>
              </a:solidFill>
            </a:endParaRPr>
          </a:p>
        </p:txBody>
      </p:sp>
      <p:sp>
        <p:nvSpPr>
          <p:cNvPr id="12" name="矩形 11"/>
          <p:cNvSpPr/>
          <p:nvPr/>
        </p:nvSpPr>
        <p:spPr>
          <a:xfrm>
            <a:off x="84455" y="483870"/>
            <a:ext cx="8759825" cy="953135"/>
          </a:xfrm>
          <a:prstGeom prst="rect">
            <a:avLst/>
          </a:prstGeom>
        </p:spPr>
        <p:txBody>
          <a:bodyPr wrap="square">
            <a:spAutoFit/>
          </a:bodyPr>
          <a:lstStyle/>
          <a:p>
            <a:r>
              <a:rPr lang="en-US" altLang="zh-CN" sz="2800" dirty="0" smtClean="0">
                <a:solidFill>
                  <a:srgbClr val="FF0000"/>
                </a:solidFill>
              </a:rPr>
              <a:t>Never did it occur </a:t>
            </a:r>
            <a:r>
              <a:rPr lang="en-US" altLang="zh-CN" sz="2800" dirty="0">
                <a:solidFill>
                  <a:srgbClr val="FF0000"/>
                </a:solidFill>
              </a:rPr>
              <a:t>to me that he could do </a:t>
            </a:r>
            <a:r>
              <a:rPr lang="en-US" altLang="zh-CN" sz="2800" dirty="0" smtClean="0">
                <a:solidFill>
                  <a:srgbClr val="FF0000"/>
                </a:solidFill>
              </a:rPr>
              <a:t>anything </a:t>
            </a:r>
            <a:r>
              <a:rPr lang="en-US" altLang="zh-CN" sz="2800" dirty="0">
                <a:solidFill>
                  <a:srgbClr val="FF0000"/>
                </a:solidFill>
              </a:rPr>
              <a:t>good.</a:t>
            </a:r>
            <a:endParaRPr lang="zh-CN" altLang="en-US" sz="2800" dirty="0">
              <a:solidFill>
                <a:srgbClr val="FF0000"/>
              </a:solidFill>
            </a:endParaRPr>
          </a:p>
        </p:txBody>
      </p:sp>
      <p:sp>
        <p:nvSpPr>
          <p:cNvPr id="13" name="矩形 12"/>
          <p:cNvSpPr/>
          <p:nvPr/>
        </p:nvSpPr>
        <p:spPr>
          <a:xfrm>
            <a:off x="35346" y="2643480"/>
            <a:ext cx="8607182" cy="953135"/>
          </a:xfrm>
          <a:prstGeom prst="rect">
            <a:avLst/>
          </a:prstGeom>
        </p:spPr>
        <p:txBody>
          <a:bodyPr wrap="square">
            <a:spAutoFit/>
          </a:bodyPr>
          <a:lstStyle/>
          <a:p>
            <a:r>
              <a:rPr lang="en-US" altLang="zh-CN" sz="2800" dirty="0" smtClean="0">
                <a:solidFill>
                  <a:srgbClr val="FF0000"/>
                </a:solidFill>
              </a:rPr>
              <a:t>Having </a:t>
            </a:r>
            <a:r>
              <a:rPr lang="en-US" altLang="zh-CN" sz="2800" dirty="0">
                <a:solidFill>
                  <a:srgbClr val="FF0000"/>
                </a:solidFill>
              </a:rPr>
              <a:t>realized it was a love card </a:t>
            </a:r>
            <a:r>
              <a:rPr lang="en-US" altLang="zh-CN" sz="2800" dirty="0" smtClean="0">
                <a:solidFill>
                  <a:srgbClr val="FF0000"/>
                </a:solidFill>
              </a:rPr>
              <a:t>that said "Michael</a:t>
            </a:r>
            <a:r>
              <a:rPr lang="en-US" altLang="zh-CN" sz="2800" dirty="0">
                <a:solidFill>
                  <a:srgbClr val="FF0000"/>
                </a:solidFill>
              </a:rPr>
              <a:t>" </a:t>
            </a:r>
            <a:r>
              <a:rPr lang="en-US" altLang="zh-CN" sz="2800" dirty="0" smtClean="0">
                <a:solidFill>
                  <a:srgbClr val="FF0000"/>
                </a:solidFill>
              </a:rPr>
              <a:t> </a:t>
            </a:r>
            <a:r>
              <a:rPr lang="en-US" altLang="zh-CN" sz="2800" dirty="0">
                <a:solidFill>
                  <a:srgbClr val="FF0000"/>
                </a:solidFill>
              </a:rPr>
              <a:t>on it, I </a:t>
            </a:r>
            <a:r>
              <a:rPr lang="en-US" altLang="zh-CN" sz="2800" dirty="0" smtClean="0">
                <a:solidFill>
                  <a:srgbClr val="FF0000"/>
                </a:solidFill>
              </a:rPr>
              <a:t>froze/ </a:t>
            </a:r>
            <a:r>
              <a:rPr lang="en-US" altLang="zh-CN" sz="2800" dirty="0">
                <a:solidFill>
                  <a:srgbClr val="FF0000"/>
                </a:solidFill>
              </a:rPr>
              <a:t>rooted there with my eyes </a:t>
            </a:r>
            <a:r>
              <a:rPr lang="en-US" altLang="zh-CN" sz="2800" dirty="0" smtClean="0">
                <a:solidFill>
                  <a:srgbClr val="FF0000"/>
                </a:solidFill>
              </a:rPr>
              <a:t>widened.</a:t>
            </a:r>
            <a:endParaRPr lang="en-US" altLang="zh-CN" sz="2800" dirty="0">
              <a:solidFill>
                <a:srgbClr val="FF0000"/>
              </a:solidFill>
            </a:endParaRPr>
          </a:p>
        </p:txBody>
      </p:sp>
      <p:sp>
        <p:nvSpPr>
          <p:cNvPr id="14" name="矩形 13"/>
          <p:cNvSpPr/>
          <p:nvPr/>
        </p:nvSpPr>
        <p:spPr>
          <a:xfrm>
            <a:off x="140970" y="4516120"/>
            <a:ext cx="8862060" cy="460375"/>
          </a:xfrm>
          <a:prstGeom prst="rect">
            <a:avLst/>
          </a:prstGeom>
        </p:spPr>
        <p:txBody>
          <a:bodyPr wrap="square">
            <a:spAutoFit/>
          </a:bodyPr>
          <a:p>
            <a:r>
              <a:rPr lang="en-US" altLang="zh-CN" sz="2400" dirty="0">
                <a:solidFill>
                  <a:srgbClr val="FF0000"/>
                </a:solidFill>
              </a:rPr>
              <a:t>I flushed with shame and tried to sneak out without being seen.</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ppt_x</p:attrName>
                                        </p:attrNameLst>
                                      </p:cBhvr>
                                      <p:tavLst>
                                        <p:tav tm="0">
                                          <p:val>
                                            <p:strVal val="#ppt_x-.2"/>
                                          </p:val>
                                        </p:tav>
                                        <p:tav tm="100000">
                                          <p:val>
                                            <p:strVal val="#ppt_x"/>
                                          </p:val>
                                        </p:tav>
                                      </p:tavLst>
                                    </p:anim>
                                    <p:anim calcmode="lin" valueType="num">
                                      <p:cBhvr>
                                        <p:cTn id="19"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3045518" y="580745"/>
            <a:ext cx="5581736" cy="723263"/>
            <a:chOff x="1163264" y="874194"/>
            <a:chExt cx="7442315" cy="964350"/>
          </a:xfrm>
        </p:grpSpPr>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264" y="1036527"/>
              <a:ext cx="1092583" cy="802017"/>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7737" y="874194"/>
              <a:ext cx="197842" cy="137707"/>
            </a:xfrm>
            <a:prstGeom prst="rect">
              <a:avLst/>
            </a:prstGeom>
          </p:spPr>
        </p:pic>
      </p:grpSp>
      <p:pic>
        <p:nvPicPr>
          <p:cNvPr id="52" name="图片 5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247868" y="1116982"/>
            <a:ext cx="448791" cy="445615"/>
          </a:xfrm>
          <a:prstGeom prst="rect">
            <a:avLst/>
          </a:prstGeom>
        </p:spPr>
      </p:pic>
      <p:pic>
        <p:nvPicPr>
          <p:cNvPr id="53" name="图片 52"/>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744037" y="183500"/>
            <a:ext cx="342764" cy="340338"/>
          </a:xfrm>
          <a:prstGeom prst="rect">
            <a:avLst/>
          </a:prstGeom>
        </p:spPr>
      </p:pic>
      <p:pic>
        <p:nvPicPr>
          <p:cNvPr id="24" name="图片 23"/>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b="34951"/>
          <a:stretch>
            <a:fillRect/>
          </a:stretch>
        </p:blipFill>
        <p:spPr>
          <a:xfrm>
            <a:off x="309370" y="506448"/>
            <a:ext cx="587435" cy="352548"/>
          </a:xfrm>
          <a:prstGeom prst="rect">
            <a:avLst/>
          </a:prstGeom>
        </p:spPr>
      </p:pic>
      <p:pic>
        <p:nvPicPr>
          <p:cNvPr id="23" name="图片 22"/>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l="25274" t="27748" r="33608" b="16937"/>
          <a:stretch>
            <a:fillRect/>
          </a:stretch>
        </p:blipFill>
        <p:spPr>
          <a:xfrm>
            <a:off x="577946" y="4207684"/>
            <a:ext cx="637718" cy="650429"/>
          </a:xfrm>
          <a:prstGeom prst="rect">
            <a:avLst/>
          </a:prstGeom>
        </p:spPr>
      </p:pic>
      <p:pic>
        <p:nvPicPr>
          <p:cNvPr id="28" name="图片 27"/>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4558511" y="439527"/>
            <a:ext cx="300257" cy="298133"/>
          </a:xfrm>
          <a:prstGeom prst="rect">
            <a:avLst/>
          </a:prstGeom>
        </p:spPr>
      </p:pic>
      <p:pic>
        <p:nvPicPr>
          <p:cNvPr id="29" name="图片 28"/>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7506871" y="147478"/>
            <a:ext cx="180627" cy="179349"/>
          </a:xfrm>
          <a:prstGeom prst="rect">
            <a:avLst/>
          </a:prstGeom>
        </p:spPr>
      </p:pic>
      <p:sp>
        <p:nvSpPr>
          <p:cNvPr id="11" name="Text Box 3"/>
          <p:cNvSpPr txBox="1">
            <a:spLocks noChangeArrowheads="1"/>
          </p:cNvSpPr>
          <p:nvPr/>
        </p:nvSpPr>
        <p:spPr bwMode="auto">
          <a:xfrm>
            <a:off x="247868" y="107536"/>
            <a:ext cx="3279140" cy="460375"/>
          </a:xfrm>
          <a:prstGeom prst="rect">
            <a:avLst/>
          </a:prstGeom>
          <a:noFill/>
          <a:ln w="38100">
            <a:solidFill>
              <a:srgbClr val="007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a:solidFill>
                  <a:schemeClr val="bg1"/>
                </a:solidFill>
                <a:latin typeface="微软雅黑" panose="020B0503020204020204" charset="-122"/>
                <a:ea typeface="微软雅黑" panose="020B0503020204020204" charset="-122"/>
              </a:rPr>
              <a:t>课后巩固练习</a:t>
            </a:r>
            <a:r>
              <a:rPr lang="en-US" altLang="zh-CN" sz="2400" b="1" dirty="0">
                <a:solidFill>
                  <a:schemeClr val="bg1"/>
                </a:solidFill>
                <a:latin typeface="微软雅黑" panose="020B0503020204020204" charset="-122"/>
                <a:ea typeface="微软雅黑" panose="020B0503020204020204" charset="-122"/>
              </a:rPr>
              <a:t>--Action</a:t>
            </a:r>
            <a:endParaRPr lang="zh-CN" altLang="en-US" sz="2400"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696595" y="764540"/>
            <a:ext cx="3115310"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1. </a:t>
            </a:r>
            <a:r>
              <a:rPr lang="zh-CN" altLang="en-US" sz="2000" dirty="0">
                <a:latin typeface="宋体" panose="02010600030101010101" pitchFamily="2" charset="-122"/>
                <a:ea typeface="宋体" panose="02010600030101010101" pitchFamily="2" charset="-122"/>
              </a:rPr>
              <a:t>寻找一些不寻常的贝壳</a:t>
            </a:r>
            <a:endParaRPr lang="zh-CN" altLang="en-US" sz="2000" dirty="0">
              <a:latin typeface="宋体" panose="02010600030101010101" pitchFamily="2" charset="-122"/>
              <a:ea typeface="宋体" panose="02010600030101010101" pitchFamily="2" charset="-122"/>
            </a:endParaRPr>
          </a:p>
        </p:txBody>
      </p:sp>
      <p:sp>
        <p:nvSpPr>
          <p:cNvPr id="16" name="文本框 15"/>
          <p:cNvSpPr txBox="1"/>
          <p:nvPr/>
        </p:nvSpPr>
        <p:spPr>
          <a:xfrm>
            <a:off x="4416425" y="894715"/>
            <a:ext cx="375856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1.</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search for unusual shells</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p:cNvSpPr txBox="1"/>
          <p:nvPr/>
        </p:nvSpPr>
        <p:spPr>
          <a:xfrm>
            <a:off x="755650" y="1293495"/>
            <a:ext cx="2985770"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不停地接触岩石</a:t>
            </a:r>
            <a:endParaRPr lang="zh-CN" altLang="en-US" sz="2000" dirty="0">
              <a:latin typeface="宋体" panose="02010600030101010101" pitchFamily="2" charset="-122"/>
              <a:ea typeface="宋体" panose="02010600030101010101" pitchFamily="2" charset="-122"/>
            </a:endParaRPr>
          </a:p>
        </p:txBody>
      </p:sp>
      <p:sp>
        <p:nvSpPr>
          <p:cNvPr id="18" name="文本框 17"/>
          <p:cNvSpPr txBox="1"/>
          <p:nvPr/>
        </p:nvSpPr>
        <p:spPr>
          <a:xfrm>
            <a:off x="4451985" y="1339850"/>
            <a:ext cx="437324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2.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keep touching the rock periodically</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755497" y="1809974"/>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低下头来</a:t>
            </a:r>
            <a:endParaRPr lang="zh-CN" altLang="en-US" sz="2000" dirty="0">
              <a:latin typeface="宋体" panose="02010600030101010101" pitchFamily="2" charset="-122"/>
              <a:ea typeface="宋体" panose="02010600030101010101" pitchFamily="2" charset="-122"/>
            </a:endParaRPr>
          </a:p>
        </p:txBody>
      </p:sp>
      <p:sp>
        <p:nvSpPr>
          <p:cNvPr id="22" name="文本框 21"/>
          <p:cNvSpPr txBox="1"/>
          <p:nvPr/>
        </p:nvSpPr>
        <p:spPr>
          <a:xfrm>
            <a:off x="4451985" y="1815465"/>
            <a:ext cx="438213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3.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lower down one’s head</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p:cNvSpPr txBox="1"/>
          <p:nvPr/>
        </p:nvSpPr>
        <p:spPr>
          <a:xfrm>
            <a:off x="755497" y="2286254"/>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眼睛盯着</a:t>
            </a:r>
            <a:endParaRPr lang="zh-CN" altLang="en-US" sz="2000" dirty="0">
              <a:latin typeface="宋体" panose="02010600030101010101" pitchFamily="2" charset="-122"/>
              <a:ea typeface="宋体" panose="02010600030101010101" pitchFamily="2" charset="-122"/>
            </a:endParaRPr>
          </a:p>
        </p:txBody>
      </p:sp>
      <p:sp>
        <p:nvSpPr>
          <p:cNvPr id="26" name="文本框 25"/>
          <p:cNvSpPr txBox="1"/>
          <p:nvPr/>
        </p:nvSpPr>
        <p:spPr>
          <a:xfrm>
            <a:off x="4472305" y="2318385"/>
            <a:ext cx="361251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4.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glue my eyes to</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827252" y="2890678"/>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梳理头发</a:t>
            </a:r>
            <a:endParaRPr lang="zh-CN" altLang="en-US" sz="2000" dirty="0">
              <a:latin typeface="宋体" panose="02010600030101010101" pitchFamily="2" charset="-122"/>
              <a:ea typeface="宋体" panose="02010600030101010101" pitchFamily="2" charset="-122"/>
            </a:endParaRPr>
          </a:p>
        </p:txBody>
      </p:sp>
      <p:sp>
        <p:nvSpPr>
          <p:cNvPr id="31" name="文本框 30"/>
          <p:cNvSpPr txBox="1"/>
          <p:nvPr/>
        </p:nvSpPr>
        <p:spPr>
          <a:xfrm>
            <a:off x="4505325" y="2831465"/>
            <a:ext cx="357251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5.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comb through the hair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p:cNvSpPr txBox="1"/>
          <p:nvPr/>
        </p:nvSpPr>
        <p:spPr>
          <a:xfrm>
            <a:off x="827252" y="3395307"/>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拍肩膀</a:t>
            </a:r>
            <a:endParaRPr lang="zh-CN" altLang="en-US" sz="2000" dirty="0">
              <a:latin typeface="宋体" panose="02010600030101010101" pitchFamily="2" charset="-122"/>
              <a:ea typeface="宋体" panose="02010600030101010101" pitchFamily="2" charset="-122"/>
            </a:endParaRPr>
          </a:p>
        </p:txBody>
      </p:sp>
      <p:sp>
        <p:nvSpPr>
          <p:cNvPr id="34" name="文本框 33"/>
          <p:cNvSpPr txBox="1"/>
          <p:nvPr/>
        </p:nvSpPr>
        <p:spPr>
          <a:xfrm>
            <a:off x="4505325" y="3388360"/>
            <a:ext cx="463804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6.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pat one’s shoulder/sb on the shoulder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文本框 34"/>
          <p:cNvSpPr txBox="1"/>
          <p:nvPr/>
        </p:nvSpPr>
        <p:spPr>
          <a:xfrm>
            <a:off x="878687" y="3867776"/>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7.</a:t>
            </a:r>
            <a:r>
              <a:rPr lang="zh-CN" altLang="en-US" sz="2000" dirty="0">
                <a:latin typeface="宋体" panose="02010600030101010101" pitchFamily="2" charset="-122"/>
                <a:ea typeface="宋体" panose="02010600030101010101" pitchFamily="2" charset="-122"/>
              </a:rPr>
              <a:t>打破沉默</a:t>
            </a:r>
            <a:endParaRPr lang="zh-CN" altLang="en-US" sz="2000" dirty="0">
              <a:latin typeface="宋体" panose="02010600030101010101" pitchFamily="2" charset="-122"/>
              <a:ea typeface="宋体" panose="02010600030101010101" pitchFamily="2" charset="-122"/>
            </a:endParaRPr>
          </a:p>
        </p:txBody>
      </p:sp>
      <p:sp>
        <p:nvSpPr>
          <p:cNvPr id="36" name="文本框 35"/>
          <p:cNvSpPr txBox="1"/>
          <p:nvPr/>
        </p:nvSpPr>
        <p:spPr>
          <a:xfrm>
            <a:off x="4558665" y="3849370"/>
            <a:ext cx="337185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7.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break silence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文本框 36"/>
          <p:cNvSpPr txBox="1"/>
          <p:nvPr/>
        </p:nvSpPr>
        <p:spPr>
          <a:xfrm>
            <a:off x="878052" y="4371995"/>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沿着海岸走</a:t>
            </a:r>
            <a:endParaRPr lang="zh-CN" altLang="en-US" sz="2000" dirty="0">
              <a:latin typeface="宋体" panose="02010600030101010101" pitchFamily="2" charset="-122"/>
              <a:ea typeface="宋体" panose="02010600030101010101" pitchFamily="2" charset="-122"/>
            </a:endParaRPr>
          </a:p>
        </p:txBody>
      </p:sp>
      <p:sp>
        <p:nvSpPr>
          <p:cNvPr id="41" name="文本框 40"/>
          <p:cNvSpPr txBox="1"/>
          <p:nvPr/>
        </p:nvSpPr>
        <p:spPr>
          <a:xfrm>
            <a:off x="4570730" y="4298315"/>
            <a:ext cx="360426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8.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Walk along the shore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P spid="22" grpId="0" bldLvl="0" animBg="1"/>
      <p:bldP spid="25" grpId="0" bldLvl="0" animBg="1"/>
      <p:bldP spid="26" grpId="0" bldLvl="0" animBg="1"/>
      <p:bldP spid="27" grpId="0" bldLvl="0" animBg="1"/>
      <p:bldP spid="31" grpId="0" bldLvl="0" animBg="1"/>
      <p:bldP spid="33" grpId="0" bldLvl="0" animBg="1"/>
      <p:bldP spid="34" grpId="0" bldLvl="0" animBg="1"/>
      <p:bldP spid="35" grpId="0" bldLvl="0" animBg="1"/>
      <p:bldP spid="36" grpId="0" bldLvl="0" animBg="1"/>
      <p:bldP spid="37" grpId="0" bldLvl="0" animBg="1"/>
      <p:bldP spid="4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0" y="555625"/>
            <a:ext cx="9144000" cy="4092575"/>
          </a:xfrm>
          <a:prstGeom prst="rect">
            <a:avLst/>
          </a:prstGeom>
          <a:noFill/>
          <a:ln w="9525">
            <a:noFill/>
          </a:ln>
        </p:spPr>
        <p:txBody>
          <a:bodyPr wrap="square">
            <a:spAutoFit/>
          </a:bodyPr>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I helped Michael to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shake out</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his cards through the slot(</a:t>
            </a:r>
            <a:r>
              <a:rPr lang="zh-CN" altLang="en-US" sz="2800">
                <a:latin typeface="Times New Roman" panose="02020603050405020304" pitchFamily="18" charset="0"/>
                <a:ea typeface="宋体" panose="02010600030101010101" pitchFamily="2" charset="-122"/>
                <a:cs typeface="Times New Roman" panose="02020603050405020304" pitchFamily="18" charset="0"/>
                <a:sym typeface="+mn-ea"/>
              </a:rPr>
              <a:t>狭槽）</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in his valentine box</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buFont typeface="Arial" panose="020B0604020202020204" pitchFamily="34" charset="0"/>
              <a:buChar char="•"/>
            </a:pP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Then we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stuffed</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the cards into Michael Rogers’ box.</a:t>
            </a:r>
            <a:endPar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buFont typeface="Arial" panose="020B0604020202020204" pitchFamily="34" charset="0"/>
              <a:buChar char="•"/>
            </a:pP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Confusion had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faded away</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Instead happiness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occupied/enveloped</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the corner of the classroom.</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endParaRPr lang="en-US" sz="3200" b="0">
              <a:solidFill>
                <a:schemeClr val="tx1"/>
              </a:solidFill>
              <a:latin typeface="Calibri" panose="020F0502020204030204" pitchFamily="34" charset="0"/>
              <a:ea typeface="宋体" panose="02010600030101010101" pitchFamily="2" charset="-122"/>
            </a:endParaRPr>
          </a:p>
          <a:p>
            <a:pPr marL="342900" indent="-342900"/>
            <a:endParaRPr lang="en-US" altLang="en-US" sz="3200" b="0">
              <a:solidFill>
                <a:schemeClr val="tx1"/>
              </a:solidFill>
              <a:latin typeface="Calibri" panose="020F0502020204030204" pitchFamily="34" charset="0"/>
              <a:ea typeface="宋体" panose="02010600030101010101" pitchFamily="2" charset="-122"/>
            </a:endParaRPr>
          </a:p>
        </p:txBody>
      </p:sp>
    </p:spTree>
  </p:cSld>
  <p:clrMapOvr>
    <a:masterClrMapping/>
  </p:clrMapOvr>
  <p:transition spd="slow">
    <p:wheel spokes="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1138" y="229350"/>
            <a:ext cx="8231782" cy="3139321"/>
          </a:xfrm>
          <a:prstGeom prst="rect">
            <a:avLst/>
          </a:prstGeom>
          <a:solidFill>
            <a:schemeClr val="bg1"/>
          </a:solidFill>
        </p:spPr>
        <p:txBody>
          <a:bodyPr wrap="square" rtlCol="0">
            <a:spAutoFit/>
          </a:bodyPr>
          <a:lstStyle/>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p:txBody>
      </p:sp>
      <p:sp>
        <p:nvSpPr>
          <p:cNvPr id="6" name="矩形: 圆角 1"/>
          <p:cNvSpPr/>
          <p:nvPr/>
        </p:nvSpPr>
        <p:spPr>
          <a:xfrm>
            <a:off x="-36830" y="113665"/>
            <a:ext cx="8667750" cy="106680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400">
              <a:solidFill>
                <a:prstClr val="white"/>
              </a:solidFill>
            </a:endParaRPr>
          </a:p>
        </p:txBody>
      </p:sp>
      <p:sp>
        <p:nvSpPr>
          <p:cNvPr id="9" name="TextBox 8"/>
          <p:cNvSpPr txBox="1"/>
          <p:nvPr/>
        </p:nvSpPr>
        <p:spPr>
          <a:xfrm>
            <a:off x="179070" y="411480"/>
            <a:ext cx="6993255" cy="4154170"/>
          </a:xfrm>
          <a:prstGeom prst="rect">
            <a:avLst/>
          </a:prstGeom>
          <a:noFill/>
        </p:spPr>
        <p:txBody>
          <a:bodyPr wrap="square" rtlCol="0">
            <a:spAutoFit/>
          </a:bodyPr>
          <a:lstStyle/>
          <a:p>
            <a:pPr indent="0">
              <a:buFont typeface="+mj-ea"/>
              <a:buNone/>
            </a:pPr>
            <a:r>
              <a:rPr lang="zh-CN" altLang="en-US" sz="2400" dirty="0">
                <a:solidFill>
                  <a:srgbClr val="2E3033"/>
                </a:solidFill>
              </a:rPr>
              <a:t>手里拿</a:t>
            </a:r>
            <a:r>
              <a:rPr lang="zh-CN" altLang="en-US" sz="2400" dirty="0" smtClean="0">
                <a:solidFill>
                  <a:srgbClr val="2E3033"/>
                </a:solidFill>
              </a:rPr>
              <a:t>着制作精美的卡片，</a:t>
            </a:r>
            <a:r>
              <a:rPr lang="zh-CN" altLang="en-US" sz="2400" dirty="0">
                <a:solidFill>
                  <a:srgbClr val="2E3033"/>
                </a:solidFill>
              </a:rPr>
              <a:t>他兴奋地尖叫起来</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pPr marL="342900" indent="-342900">
              <a:buFont typeface="+mj-ea"/>
              <a:buAutoNum type="circleNumDbPlain" startAt="7"/>
            </a:pPr>
            <a:endParaRPr lang="en-US" altLang="zh-CN" sz="2400" dirty="0" smtClean="0"/>
          </a:p>
          <a:p>
            <a:pPr indent="0">
              <a:buFont typeface="+mj-ea"/>
              <a:buNone/>
            </a:pPr>
            <a:r>
              <a:rPr lang="zh-CN" altLang="en-US" sz="2400" dirty="0">
                <a:solidFill>
                  <a:srgbClr val="2E3033"/>
                </a:solidFill>
              </a:rPr>
              <a:t>读着卡片上的字，他笑了</a:t>
            </a:r>
            <a:r>
              <a:rPr lang="zh-CN" altLang="en-US" sz="2400" dirty="0" smtClean="0">
                <a:solidFill>
                  <a:srgbClr val="2E3033"/>
                </a:solidFill>
              </a:rPr>
              <a:t>。</a:t>
            </a:r>
            <a:endParaRPr lang="en-US" altLang="zh-CN" sz="2400" dirty="0" smtClean="0">
              <a:solidFill>
                <a:srgbClr val="2E3033"/>
              </a:solidFill>
            </a:endParaRPr>
          </a:p>
          <a:p>
            <a:r>
              <a:rPr lang="en-US" altLang="zh-CN" sz="2400" dirty="0" smtClean="0"/>
              <a:t> </a:t>
            </a:r>
            <a:endParaRPr lang="en-US" altLang="zh-CN" sz="2400" dirty="0" smtClean="0"/>
          </a:p>
          <a:p>
            <a:pPr marL="457200" indent="-457200">
              <a:buFont typeface="+mj-ea"/>
              <a:buAutoNum type="circleNumDbPlain" startAt="9"/>
            </a:pPr>
            <a:endParaRPr lang="zh-CN" altLang="en-US" sz="2400" dirty="0">
              <a:solidFill>
                <a:srgbClr val="2E3033"/>
              </a:solidFill>
            </a:endParaRPr>
          </a:p>
          <a:p>
            <a:pPr marL="457200" indent="-457200">
              <a:buFont typeface="+mj-ea"/>
              <a:buAutoNum type="circleNumDbPlain" startAt="9"/>
            </a:pPr>
            <a:endParaRPr lang="zh-CN" altLang="en-US" sz="2400" dirty="0">
              <a:solidFill>
                <a:srgbClr val="2E3033"/>
              </a:solidFill>
            </a:endParaRPr>
          </a:p>
          <a:p>
            <a:pPr indent="0">
              <a:buFont typeface="+mj-ea"/>
              <a:buNone/>
            </a:pPr>
            <a:r>
              <a:rPr lang="zh-CN" altLang="en-US" sz="2400" dirty="0">
                <a:solidFill>
                  <a:srgbClr val="2E3033"/>
                </a:solidFill>
              </a:rPr>
              <a:t>我们交换了满意的眼神，沉浸在幸福之中</a:t>
            </a:r>
            <a:r>
              <a:rPr lang="zh-CN" altLang="en-US" sz="2400" dirty="0" smtClean="0">
                <a:solidFill>
                  <a:srgbClr val="2E3033"/>
                </a:solidFill>
              </a:rPr>
              <a:t>。</a:t>
            </a:r>
            <a:endParaRPr lang="en-US" altLang="zh-CN" sz="2400" dirty="0" smtClean="0">
              <a:solidFill>
                <a:srgbClr val="2E3033"/>
              </a:solidFill>
            </a:endParaRPr>
          </a:p>
          <a:p>
            <a:pPr indent="0">
              <a:buFont typeface="+mj-ea"/>
              <a:buNone/>
            </a:pPr>
            <a:endParaRPr lang="en-US" altLang="zh-CN" sz="2400" dirty="0" smtClean="0">
              <a:solidFill>
                <a:srgbClr val="2E3033"/>
              </a:solidFill>
            </a:endParaRPr>
          </a:p>
          <a:p>
            <a:r>
              <a:rPr lang="en-US" altLang="zh-CN" sz="2400" dirty="0" smtClean="0"/>
              <a:t> </a:t>
            </a:r>
            <a:endParaRPr lang="en-US" altLang="zh-CN" sz="2400" dirty="0" smtClean="0"/>
          </a:p>
          <a:p>
            <a:pPr indent="0">
              <a:buFont typeface="+mj-ea"/>
              <a:buNone/>
            </a:pPr>
            <a:r>
              <a:rPr lang="zh-CN" altLang="en-US" sz="2400" dirty="0">
                <a:solidFill>
                  <a:srgbClr val="2E3033"/>
                </a:solidFill>
              </a:rPr>
              <a:t>我们躲在门后，激动得浑身发抖</a:t>
            </a:r>
            <a:r>
              <a:rPr lang="zh-CN" altLang="en-US" sz="2400" dirty="0" smtClean="0">
                <a:solidFill>
                  <a:srgbClr val="2E3033"/>
                </a:solidFill>
              </a:rPr>
              <a:t>。</a:t>
            </a:r>
            <a:endParaRPr lang="zh-CN" altLang="en-US" sz="2400" dirty="0"/>
          </a:p>
        </p:txBody>
      </p:sp>
      <p:sp>
        <p:nvSpPr>
          <p:cNvPr id="10" name="矩形 9"/>
          <p:cNvSpPr/>
          <p:nvPr/>
        </p:nvSpPr>
        <p:spPr>
          <a:xfrm>
            <a:off x="10160" y="843915"/>
            <a:ext cx="8993505" cy="460375"/>
          </a:xfrm>
          <a:prstGeom prst="rect">
            <a:avLst/>
          </a:prstGeom>
        </p:spPr>
        <p:txBody>
          <a:bodyPr wrap="square">
            <a:spAutoFit/>
          </a:bodyPr>
          <a:lstStyle/>
          <a:p>
            <a:pPr lvl="0" defTabSz="913765"/>
            <a:r>
              <a:rPr lang="en-US" altLang="zh-CN" sz="2400" dirty="0">
                <a:solidFill>
                  <a:srgbClr val="FF0000"/>
                </a:solidFill>
              </a:rPr>
              <a:t>With the well-drawn cards in hand, he screamed with excitement.</a:t>
            </a:r>
            <a:endParaRPr lang="en-US" altLang="zh-CN" sz="2400" dirty="0">
              <a:solidFill>
                <a:srgbClr val="FF0000"/>
              </a:solidFill>
            </a:endParaRPr>
          </a:p>
        </p:txBody>
      </p:sp>
      <p:sp>
        <p:nvSpPr>
          <p:cNvPr id="13" name="矩形 12"/>
          <p:cNvSpPr/>
          <p:nvPr/>
        </p:nvSpPr>
        <p:spPr>
          <a:xfrm>
            <a:off x="178815" y="4515993"/>
            <a:ext cx="7526380" cy="461665"/>
          </a:xfrm>
          <a:prstGeom prst="rect">
            <a:avLst/>
          </a:prstGeom>
        </p:spPr>
        <p:txBody>
          <a:bodyPr wrap="square">
            <a:spAutoFit/>
          </a:bodyPr>
          <a:lstStyle/>
          <a:p>
            <a:pPr lvl="0" defTabSz="913765"/>
            <a:r>
              <a:rPr lang="en-US" altLang="zh-CN" sz="2400" dirty="0" smtClean="0">
                <a:solidFill>
                  <a:srgbClr val="FF0000"/>
                </a:solidFill>
              </a:rPr>
              <a:t>We </a:t>
            </a:r>
            <a:r>
              <a:rPr lang="en-US" altLang="zh-CN" sz="2400" dirty="0">
                <a:solidFill>
                  <a:srgbClr val="FF0000"/>
                </a:solidFill>
              </a:rPr>
              <a:t>hid behind the door, trembling with excitement. </a:t>
            </a:r>
            <a:endParaRPr lang="zh-CN" altLang="en-US" sz="2400" dirty="0">
              <a:solidFill>
                <a:srgbClr val="FF0000"/>
              </a:solidFill>
            </a:endParaRPr>
          </a:p>
        </p:txBody>
      </p:sp>
      <p:sp>
        <p:nvSpPr>
          <p:cNvPr id="14" name="矩形 13"/>
          <p:cNvSpPr/>
          <p:nvPr/>
        </p:nvSpPr>
        <p:spPr>
          <a:xfrm>
            <a:off x="125095" y="1924050"/>
            <a:ext cx="9018905" cy="3415030"/>
          </a:xfrm>
          <a:prstGeom prst="rect">
            <a:avLst/>
          </a:prstGeom>
        </p:spPr>
        <p:txBody>
          <a:bodyPr wrap="square">
            <a:spAutoFit/>
          </a:bodyPr>
          <a:lstStyle/>
          <a:p>
            <a:pPr lvl="0" defTabSz="913765"/>
            <a:r>
              <a:rPr lang="en-US" altLang="zh-CN" sz="2400" dirty="0">
                <a:solidFill>
                  <a:srgbClr val="FF0000"/>
                </a:solidFill>
              </a:rPr>
              <a:t>Reading the words on the cards, </a:t>
            </a:r>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he grinned/beamed with joy.</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When he read the best wishes on the cards, excitememnt</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dirty="0">
                <a:solidFill>
                  <a:srgbClr val="FF0000"/>
                </a:solidFill>
                <a:sym typeface="+mn-ea"/>
              </a:rPr>
              <a:t>was dancing in his eyes.</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251274" y="3435676"/>
            <a:ext cx="8434319" cy="461665"/>
          </a:xfrm>
          <a:prstGeom prst="rect">
            <a:avLst/>
          </a:prstGeom>
        </p:spPr>
        <p:txBody>
          <a:bodyPr wrap="square">
            <a:spAutoFit/>
          </a:bodyPr>
          <a:lstStyle/>
          <a:p>
            <a:r>
              <a:rPr lang="en-US" altLang="zh-CN" sz="2400" dirty="0">
                <a:solidFill>
                  <a:srgbClr val="FF0000"/>
                </a:solidFill>
              </a:rPr>
              <a:t>We exchanged satisfied eyes, immersed in </a:t>
            </a:r>
            <a:r>
              <a:rPr lang="en-US" altLang="zh-CN" sz="2400" dirty="0" smtClean="0">
                <a:solidFill>
                  <a:srgbClr val="FF0000"/>
                </a:solidFill>
              </a:rPr>
              <a:t>happiness</a:t>
            </a:r>
            <a:r>
              <a:rPr lang="en-US" altLang="zh-CN" sz="2400" dirty="0">
                <a:solidFill>
                  <a:srgbClr val="FF0000"/>
                </a:solidFill>
              </a:rPr>
              <a: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box(in)">
                                      <p:cBhvr>
                                        <p:cTn id="24" dur="2000"/>
                                        <p:tgtEl>
                                          <p:spTgt spid="1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19872" y="762915"/>
            <a:ext cx="4536504" cy="1815882"/>
          </a:xfrm>
          <a:prstGeom prst="rect">
            <a:avLst/>
          </a:prstGeom>
        </p:spPr>
        <p:txBody>
          <a:bodyPr wrap="square" lIns="91434" tIns="45717" rIns="91434" bIns="45717">
            <a:spAutoFit/>
          </a:bodyPr>
          <a:lstStyle/>
          <a:p>
            <a:r>
              <a:rPr lang="zh-CN" altLang="en-US" sz="2800" dirty="0" smtClean="0"/>
              <a:t>尽可能</a:t>
            </a:r>
            <a:r>
              <a:rPr lang="zh-CN" altLang="en-US" sz="2800" dirty="0"/>
              <a:t>用</a:t>
            </a:r>
            <a:r>
              <a:rPr lang="zh-CN" altLang="en-US" sz="2800" dirty="0" smtClean="0"/>
              <a:t>精彩</a:t>
            </a:r>
            <a:r>
              <a:rPr lang="zh-CN" altLang="en-US" sz="2800" dirty="0"/>
              <a:t>的</a:t>
            </a:r>
            <a:r>
              <a:rPr lang="zh-CN" altLang="en-US" sz="2800" dirty="0">
                <a:solidFill>
                  <a:srgbClr val="FF0000"/>
                </a:solidFill>
              </a:rPr>
              <a:t>名词、</a:t>
            </a:r>
            <a:endParaRPr lang="en-US" altLang="zh-CN" sz="2800" dirty="0">
              <a:solidFill>
                <a:srgbClr val="FF0000"/>
              </a:solidFill>
            </a:endParaRPr>
          </a:p>
          <a:p>
            <a:r>
              <a:rPr lang="zh-CN" altLang="en-US" sz="2800" dirty="0">
                <a:solidFill>
                  <a:srgbClr val="FF0000"/>
                </a:solidFill>
              </a:rPr>
              <a:t>动词</a:t>
            </a:r>
            <a:r>
              <a:rPr lang="zh-CN" altLang="en-US" sz="2800" dirty="0"/>
              <a:t>、形容词和副词等实词；</a:t>
            </a:r>
            <a:endParaRPr lang="zh-CN" altLang="en-US" sz="2800" dirty="0"/>
          </a:p>
          <a:p>
            <a:r>
              <a:rPr lang="zh-CN" altLang="en-US" sz="2800" dirty="0">
                <a:solidFill>
                  <a:srgbClr val="FF0000"/>
                </a:solidFill>
              </a:rPr>
              <a:t>巧用小词</a:t>
            </a:r>
            <a:r>
              <a:rPr lang="zh-CN" altLang="en-US" sz="2800" dirty="0"/>
              <a:t>，如介词；</a:t>
            </a:r>
            <a:endParaRPr lang="zh-CN" altLang="en-US" sz="2800" dirty="0"/>
          </a:p>
          <a:p>
            <a:r>
              <a:rPr lang="zh-CN" altLang="en-US" sz="2800" dirty="0"/>
              <a:t>虚词越少越好</a:t>
            </a:r>
            <a:endParaRPr lang="zh-CN" altLang="en-US" sz="2800" dirty="0"/>
          </a:p>
        </p:txBody>
      </p:sp>
      <p:sp>
        <p:nvSpPr>
          <p:cNvPr id="5" name="标题 4"/>
          <p:cNvSpPr>
            <a:spLocks noGrp="1"/>
          </p:cNvSpPr>
          <p:nvPr>
            <p:ph type="title"/>
          </p:nvPr>
        </p:nvSpPr>
        <p:spPr>
          <a:xfrm>
            <a:off x="35497" y="1591"/>
            <a:ext cx="8712968" cy="936104"/>
          </a:xfrm>
        </p:spPr>
        <p:txBody>
          <a:bodyPr/>
          <a:lstStyle/>
          <a:p>
            <a:r>
              <a:rPr lang="en-US" altLang="zh-CN" sz="2800" dirty="0">
                <a:solidFill>
                  <a:srgbClr val="FF0000"/>
                </a:solidFill>
                <a:latin typeface="Comic Sans MS" panose="030F0702030302020204" pitchFamily="66" charset="0"/>
              </a:rPr>
              <a:t>About the </a:t>
            </a:r>
            <a:r>
              <a:rPr lang="en-US" altLang="zh-CN" sz="2800" dirty="0">
                <a:solidFill>
                  <a:srgbClr val="FF0000"/>
                </a:solidFill>
                <a:latin typeface="Comic Sans MS" panose="030F0702030302020204" pitchFamily="66" charset="0"/>
                <a:ea typeface="华文行楷" panose="02010800040101010101" pitchFamily="2" charset="-122"/>
              </a:rPr>
              <a:t>language</a:t>
            </a:r>
            <a:r>
              <a:rPr lang="en-US" altLang="zh-CN" sz="2800" dirty="0">
                <a:solidFill>
                  <a:srgbClr val="FF0000"/>
                </a:solidFill>
                <a:latin typeface="Comic Sans MS" panose="030F0702030302020204" pitchFamily="66" charset="0"/>
              </a:rPr>
              <a:t> and writing style</a:t>
            </a:r>
            <a:endParaRPr lang="zh-CN" altLang="en-US" sz="2800" dirty="0">
              <a:solidFill>
                <a:srgbClr val="FF0000"/>
              </a:solidFill>
              <a:latin typeface="Comic Sans MS" panose="030F0702030302020204" pitchFamily="66" charset="0"/>
            </a:endParaRPr>
          </a:p>
        </p:txBody>
      </p:sp>
      <p:sp>
        <p:nvSpPr>
          <p:cNvPr id="7" name="圆角矩形 6"/>
          <p:cNvSpPr/>
          <p:nvPr/>
        </p:nvSpPr>
        <p:spPr>
          <a:xfrm>
            <a:off x="182217" y="1059583"/>
            <a:ext cx="2520280" cy="67943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altLang="zh-CN" sz="2000" b="1" dirty="0"/>
          </a:p>
          <a:p>
            <a:pPr algn="ctr"/>
            <a:r>
              <a:rPr lang="en-US" altLang="zh-CN" sz="2000" b="1" dirty="0"/>
              <a:t>How to improve your language</a:t>
            </a:r>
            <a:endParaRPr lang="zh-CN" altLang="en-US" sz="2000" b="1" dirty="0"/>
          </a:p>
          <a:p>
            <a:pPr algn="ctr"/>
            <a:endParaRPr lang="zh-CN" altLang="en-US" sz="2000" b="1" dirty="0"/>
          </a:p>
        </p:txBody>
      </p:sp>
      <p:sp>
        <p:nvSpPr>
          <p:cNvPr id="9" name="矩形 8"/>
          <p:cNvSpPr/>
          <p:nvPr/>
        </p:nvSpPr>
        <p:spPr>
          <a:xfrm>
            <a:off x="3563890" y="2700049"/>
            <a:ext cx="4608512" cy="1200329"/>
          </a:xfrm>
          <a:prstGeom prst="rect">
            <a:avLst/>
          </a:prstGeom>
        </p:spPr>
        <p:txBody>
          <a:bodyPr wrap="square" lIns="91434" tIns="45717" rIns="91434" bIns="45717">
            <a:spAutoFit/>
          </a:bodyPr>
          <a:lstStyle/>
          <a:p>
            <a:r>
              <a:rPr lang="zh-CN" altLang="en-US" sz="2400" dirty="0"/>
              <a:t>一是把握理解语言风格</a:t>
            </a:r>
            <a:endParaRPr lang="en-US" altLang="zh-CN" sz="2400" dirty="0"/>
          </a:p>
          <a:p>
            <a:endParaRPr lang="zh-CN" altLang="en-US" sz="2400" dirty="0"/>
          </a:p>
          <a:p>
            <a:r>
              <a:rPr lang="zh-CN" altLang="en-US" sz="2400" dirty="0"/>
              <a:t>在读后续写中传达原文风格</a:t>
            </a:r>
            <a:endParaRPr lang="en-US" altLang="zh-CN" sz="2400" dirty="0"/>
          </a:p>
        </p:txBody>
      </p:sp>
      <p:sp>
        <p:nvSpPr>
          <p:cNvPr id="11" name="圆角矩形 10"/>
          <p:cNvSpPr/>
          <p:nvPr/>
        </p:nvSpPr>
        <p:spPr>
          <a:xfrm>
            <a:off x="100669" y="2705811"/>
            <a:ext cx="3312368" cy="103192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altLang="zh-CN" sz="2000" b="1" dirty="0"/>
          </a:p>
          <a:p>
            <a:pPr algn="ctr"/>
            <a:r>
              <a:rPr lang="en-US" altLang="zh-CN" sz="2000" b="1" dirty="0"/>
              <a:t>How to make your writing style consistent with the original </a:t>
            </a:r>
            <a:endParaRPr lang="zh-CN" altLang="en-US" sz="2000" b="1" dirty="0"/>
          </a:p>
          <a:p>
            <a:pPr algn="ctr"/>
            <a:endParaRPr lang="zh-CN" altLang="en-US" sz="2000" b="1" dirty="0"/>
          </a:p>
        </p:txBody>
      </p:sp>
      <p:sp>
        <p:nvSpPr>
          <p:cNvPr id="10" name="右箭头 9"/>
          <p:cNvSpPr/>
          <p:nvPr/>
        </p:nvSpPr>
        <p:spPr>
          <a:xfrm>
            <a:off x="395536" y="4155926"/>
            <a:ext cx="648072" cy="43204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13" name="圆角矩形 12"/>
          <p:cNvSpPr/>
          <p:nvPr/>
        </p:nvSpPr>
        <p:spPr>
          <a:xfrm>
            <a:off x="1259634" y="4032238"/>
            <a:ext cx="6624736" cy="4837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r>
              <a:rPr lang="zh-CN" altLang="en-US" sz="2000" b="1" dirty="0"/>
              <a:t>在续写中，关键看语言，语言的准确和得体最重要！</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ldLvl="0" animBg="1"/>
      <p:bldP spid="9" grpId="0"/>
      <p:bldP spid="11" grpId="0" bldLvl="0" animBg="1"/>
      <p:bldP spid="10" grpId="0" bldLvl="0" animBg="1"/>
      <p:bldP spid="1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62" y="5147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555527"/>
            <a:ext cx="9000999" cy="4768215"/>
          </a:xfrm>
          <a:prstGeom prst="rect">
            <a:avLst/>
          </a:prstGeom>
          <a:solidFill>
            <a:schemeClr val="bg1"/>
          </a:solidFill>
        </p:spPr>
        <p:txBody>
          <a:bodyPr wrap="square" lIns="91376" tIns="45688" rIns="91376" bIns="45688">
            <a:spAutoFit/>
          </a:bodyPr>
          <a:lstStyle/>
          <a:p>
            <a:pPr indent="266700" algn="just"/>
            <a:r>
              <a:rPr lang="en-US" altLang="zh-CN" sz="1600" kern="100" dirty="0">
                <a:latin typeface="Times New Roman" panose="02020603050405020304"/>
                <a:ea typeface="宋体" panose="02010600030101010101" pitchFamily="2" charset="-122"/>
                <a:cs typeface="Times New Roman" panose="02020603050405020304"/>
              </a:rPr>
              <a:t>Para.1</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The more I watched my next-door neighbor, the more confused I became. I had no idea about what </a:t>
            </a:r>
            <a:r>
              <a:rPr lang="en-US" altLang="zh-CN" sz="1600" u="sng" kern="100" dirty="0">
                <a:latin typeface="Times New Roman" panose="02020603050405020304"/>
                <a:ea typeface="宋体" panose="02010600030101010101" pitchFamily="2" charset="-122"/>
                <a:cs typeface="Times New Roman" panose="02020603050405020304"/>
              </a:rPr>
              <a:t>Michael Peterson</a:t>
            </a:r>
            <a:r>
              <a:rPr lang="en-US" altLang="zh-CN" sz="1600" kern="100" dirty="0">
                <a:latin typeface="Times New Roman" panose="02020603050405020304"/>
                <a:ea typeface="宋体" panose="02010600030101010101" pitchFamily="2" charset="-122"/>
                <a:cs typeface="Times New Roman" panose="02020603050405020304"/>
              </a:rPr>
              <a:t> was doing but thinking of the </a:t>
            </a:r>
            <a:r>
              <a:rPr lang="en-US" altLang="zh-CN" sz="1600" u="sng" kern="100" dirty="0">
                <a:latin typeface="Times New Roman" panose="02020603050405020304"/>
                <a:ea typeface="宋体" panose="02010600030101010101" pitchFamily="2" charset="-122"/>
                <a:cs typeface="Times New Roman" panose="02020603050405020304"/>
              </a:rPr>
              <a:t>trick</a:t>
            </a:r>
            <a:r>
              <a:rPr lang="en-US" altLang="zh-CN" sz="1600" kern="100" dirty="0">
                <a:latin typeface="Times New Roman" panose="02020603050405020304"/>
                <a:ea typeface="宋体" panose="02010600030101010101" pitchFamily="2" charset="-122"/>
                <a:cs typeface="Times New Roman" panose="02020603050405020304"/>
              </a:rPr>
              <a:t> he once played on me. Suddenly, a wave of anger flooded into my whole body. I felt my blood boiling. I strode towards Michael Roger’s desk, firmly determined to stop his evil behaviors. But what I saw next thoroughly surprised me. He was putting some cards carefully into Roger’s </a:t>
            </a:r>
            <a:r>
              <a:rPr lang="en-US" altLang="zh-CN" sz="1600" u="sng" kern="100" dirty="0">
                <a:latin typeface="Times New Roman" panose="02020603050405020304"/>
                <a:ea typeface="宋体" panose="02010600030101010101" pitchFamily="2" charset="-122"/>
                <a:cs typeface="Times New Roman" panose="02020603050405020304"/>
              </a:rPr>
              <a:t>box.</a:t>
            </a:r>
            <a:r>
              <a:rPr lang="en-US" altLang="zh-CN" sz="1600" kern="100">
                <a:latin typeface="Times New Roman" panose="02020603050405020304"/>
                <a:ea typeface="宋体" panose="02010600030101010101" pitchFamily="2" charset="-122"/>
                <a:cs typeface="Times New Roman" panose="02020603050405020304"/>
              </a:rPr>
              <a:t> </a:t>
            </a:r>
            <a:r>
              <a:rPr lang="en-US" altLang="zh-CN" sz="1600" kern="100" dirty="0">
                <a:latin typeface="Times New Roman" panose="02020603050405020304"/>
                <a:ea typeface="宋体" panose="02010600030101010101" pitchFamily="2" charset="-122"/>
                <a:cs typeface="Times New Roman" panose="02020603050405020304"/>
              </a:rPr>
              <a:t>“</a:t>
            </a:r>
            <a:r>
              <a:rPr lang="en-US" altLang="zh-CN" sz="1600" kern="100" dirty="0">
                <a:latin typeface="Times New Roman" panose="02020603050405020304"/>
                <a:ea typeface="宋体" panose="02010600030101010101" pitchFamily="2" charset="-122"/>
                <a:cs typeface="Times New Roman" panose="02020603050405020304"/>
                <a:sym typeface="+mn-ea"/>
              </a:rPr>
              <a:t>As a new kid,</a:t>
            </a:r>
            <a:r>
              <a:rPr lang="en-US" altLang="zh-CN" sz="1600" kern="100" dirty="0">
                <a:latin typeface="Times New Roman" panose="02020603050405020304"/>
                <a:ea typeface="宋体" panose="02010600030101010101" pitchFamily="2" charset="-122"/>
                <a:cs typeface="Times New Roman" panose="02020603050405020304"/>
              </a:rPr>
              <a:t> he might have been forgotten by our classmates. I just sent him some cards I received. After all, </a:t>
            </a:r>
            <a:r>
              <a:rPr lang="en-US" altLang="zh-CN" sz="1600" kern="100" dirty="0">
                <a:latin typeface="Times New Roman" panose="02020603050405020304"/>
                <a:ea typeface="宋体" panose="02010600030101010101" pitchFamily="2" charset="-122"/>
                <a:cs typeface="Times New Roman" panose="02020603050405020304"/>
                <a:sym typeface="+mn-ea"/>
              </a:rPr>
              <a:t>all </a:t>
            </a:r>
            <a:r>
              <a:rPr lang="en-US" altLang="zh-CN" sz="1600" kern="100" dirty="0">
                <a:latin typeface="Times New Roman" panose="02020603050405020304"/>
                <a:ea typeface="宋体" panose="02010600030101010101" pitchFamily="2" charset="-122"/>
                <a:cs typeface="Times New Roman" panose="02020603050405020304"/>
              </a:rPr>
              <a:t>they were sent to Michael.” he tried to explained  , ‘‘Now I’m going to make some new cards for him. Would you like to join me?’’</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Para.2 </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I stood there, not quite believing what I was hearing. With my jaw drooping, I almost popped my eyes out of my head. Rooted in the ground, I felt my face flush. How silly was I for having thought Peterson was </a:t>
            </a:r>
            <a:r>
              <a:rPr lang="en-US" altLang="zh-CN" sz="1600" u="sng" kern="100" dirty="0">
                <a:latin typeface="Times New Roman" panose="02020603050405020304"/>
                <a:ea typeface="宋体" panose="02010600030101010101" pitchFamily="2" charset="-122"/>
                <a:cs typeface="Times New Roman" panose="02020603050405020304"/>
              </a:rPr>
              <a:t>stealing</a:t>
            </a:r>
            <a:r>
              <a:rPr lang="en-US" altLang="zh-CN" sz="1600" kern="100" dirty="0">
                <a:latin typeface="Times New Roman" panose="02020603050405020304"/>
                <a:ea typeface="宋体" panose="02010600030101010101" pitchFamily="2" charset="-122"/>
                <a:cs typeface="Times New Roman" panose="02020603050405020304"/>
              </a:rPr>
              <a:t> valentine cards from Roger’s box! To make up for my mistake, I decided to help Peter make new cards. Peterson was delighted for my participation. For the following moment, we cooperated with each other with great enjoyment. I drew vivid pictures to decorate the </a:t>
            </a:r>
            <a:r>
              <a:rPr lang="en-US" altLang="zh-CN" sz="1600" u="sng" kern="100" dirty="0">
                <a:latin typeface="Times New Roman" panose="02020603050405020304"/>
                <a:ea typeface="宋体" panose="02010600030101010101" pitchFamily="2" charset="-122"/>
                <a:cs typeface="Times New Roman" panose="02020603050405020304"/>
              </a:rPr>
              <a:t>cards</a:t>
            </a:r>
            <a:r>
              <a:rPr lang="en-US" altLang="zh-CN" sz="1600" kern="100" dirty="0">
                <a:latin typeface="Times New Roman" panose="02020603050405020304"/>
                <a:ea typeface="宋体" panose="02010600030101010101" pitchFamily="2" charset="-122"/>
                <a:cs typeface="Times New Roman" panose="02020603050405020304"/>
              </a:rPr>
              <a:t> while my next-door neighbor added some best wishes on them. At the very last second before the bell rang for the next class, we two grabbed hold of all the cards we made, placing them into Roger’s box with satisfaction. What a relief! A big surprise was there, waiting for our </a:t>
            </a:r>
            <a:r>
              <a:rPr lang="en-US" altLang="zh-CN" sz="1600" u="sng" kern="100" dirty="0">
                <a:latin typeface="Times New Roman" panose="02020603050405020304"/>
                <a:ea typeface="宋体" panose="02010600030101010101" pitchFamily="2" charset="-122"/>
                <a:cs typeface="Times New Roman" panose="02020603050405020304"/>
              </a:rPr>
              <a:t>new</a:t>
            </a:r>
            <a:r>
              <a:rPr lang="en-US" altLang="zh-CN" sz="1600" kern="100" dirty="0">
                <a:latin typeface="Times New Roman" panose="02020603050405020304"/>
                <a:ea typeface="宋体" panose="02010600030101010101" pitchFamily="2" charset="-122"/>
                <a:cs typeface="Times New Roman" panose="02020603050405020304"/>
              </a:rPr>
              <a:t> classmate, </a:t>
            </a:r>
            <a:r>
              <a:rPr lang="en-US" altLang="zh-CN" sz="1600" u="sng" kern="100" dirty="0">
                <a:latin typeface="Times New Roman" panose="02020603050405020304"/>
                <a:ea typeface="宋体" panose="02010600030101010101" pitchFamily="2" charset="-122"/>
                <a:cs typeface="Times New Roman" panose="02020603050405020304"/>
              </a:rPr>
              <a:t>Michael Roger</a:t>
            </a:r>
            <a:r>
              <a:rPr lang="en-US" altLang="zh-CN" sz="1600" kern="100" dirty="0">
                <a:latin typeface="Times New Roman" panose="02020603050405020304"/>
                <a:ea typeface="宋体" panose="02010600030101010101" pitchFamily="2" charset="-122"/>
                <a:cs typeface="Times New Roman" panose="02020603050405020304"/>
              </a:rPr>
              <a:t>. Not until then did I recognize a brand-new Michael Peterson!</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Calibri" panose="020F0502020204030204"/>
                <a:ea typeface="宋体" panose="02010600030101010101" pitchFamily="2" charset="-122"/>
                <a:cs typeface="Times New Roman" panose="02020603050405020304"/>
              </a:rPr>
              <a:t> </a:t>
            </a:r>
            <a:endParaRPr lang="zh-CN" altLang="zh-CN" sz="1600" kern="100" dirty="0">
              <a:latin typeface="Calibri" panose="020F0502020204030204"/>
              <a:ea typeface="宋体" panose="02010600030101010101" pitchFamily="2" charset="-122"/>
              <a:cs typeface="Times New Roman" panose="02020603050405020304"/>
            </a:endParaRPr>
          </a:p>
        </p:txBody>
      </p:sp>
      <p:sp>
        <p:nvSpPr>
          <p:cNvPr id="7" name="文本框 6"/>
          <p:cNvSpPr txBox="1"/>
          <p:nvPr/>
        </p:nvSpPr>
        <p:spPr>
          <a:xfrm>
            <a:off x="3131823" y="843918"/>
            <a:ext cx="252285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Peterson</a:t>
            </a:r>
            <a:r>
              <a:rPr lang="zh-CN" altLang="en-US" sz="1400" b="1">
                <a:solidFill>
                  <a:srgbClr val="FF0000"/>
                </a:solidFill>
                <a:latin typeface="楷体" panose="02010609060101010101" charset="-122"/>
                <a:ea typeface="楷体" panose="02010609060101010101" charset="-122"/>
                <a:sym typeface="+mn-ea"/>
              </a:rPr>
              <a:t>人物形象</a:t>
            </a:r>
            <a:endParaRPr lang="zh-CN" altLang="en-US" sz="1400" b="1">
              <a:solidFill>
                <a:srgbClr val="FF0000"/>
              </a:solidFill>
              <a:latin typeface="楷体" panose="02010609060101010101" charset="-122"/>
              <a:ea typeface="楷体" panose="02010609060101010101" charset="-122"/>
              <a:sym typeface="+mn-ea"/>
            </a:endParaRPr>
          </a:p>
        </p:txBody>
      </p:sp>
      <p:sp>
        <p:nvSpPr>
          <p:cNvPr id="8" name="文本框 7"/>
          <p:cNvSpPr txBox="1"/>
          <p:nvPr/>
        </p:nvSpPr>
        <p:spPr>
          <a:xfrm>
            <a:off x="6948171" y="843918"/>
            <a:ext cx="182626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延续前文</a:t>
            </a:r>
            <a:r>
              <a:rPr lang="en-US" altLang="zh-CN" sz="1400" b="1">
                <a:solidFill>
                  <a:srgbClr val="FF0000"/>
                </a:solidFill>
                <a:latin typeface="楷体" panose="02010609060101010101" charset="-122"/>
                <a:ea typeface="楷体" panose="02010609060101010101" charset="-122"/>
                <a:sym typeface="+mn-ea"/>
              </a:rPr>
              <a:t>angry</a:t>
            </a:r>
            <a:r>
              <a:rPr lang="zh-CN" altLang="en-US" sz="1400" b="1">
                <a:solidFill>
                  <a:srgbClr val="FF0000"/>
                </a:solidFill>
                <a:latin typeface="楷体" panose="02010609060101010101" charset="-122"/>
                <a:ea typeface="楷体" panose="02010609060101010101" charset="-122"/>
                <a:sym typeface="+mn-ea"/>
              </a:rPr>
              <a:t>情绪</a:t>
            </a:r>
            <a:endParaRPr lang="zh-CN" altLang="en-US" sz="1400" b="1">
              <a:solidFill>
                <a:srgbClr val="FF0000"/>
              </a:solidFill>
              <a:latin typeface="楷体" panose="02010609060101010101" charset="-122"/>
              <a:ea typeface="楷体" panose="02010609060101010101" charset="-122"/>
              <a:sym typeface="+mn-ea"/>
            </a:endParaRPr>
          </a:p>
        </p:txBody>
      </p:sp>
      <p:sp>
        <p:nvSpPr>
          <p:cNvPr id="9" name="文本框 8"/>
          <p:cNvSpPr txBox="1"/>
          <p:nvPr/>
        </p:nvSpPr>
        <p:spPr>
          <a:xfrm>
            <a:off x="539116" y="1347470"/>
            <a:ext cx="2520950"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stop his trick</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0" name="文本框 9"/>
          <p:cNvSpPr txBox="1"/>
          <p:nvPr/>
        </p:nvSpPr>
        <p:spPr>
          <a:xfrm>
            <a:off x="5003803" y="1347470"/>
            <a:ext cx="381698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a:t>
            </a:r>
            <a:r>
              <a:rPr lang="en-US" altLang="zh-CN" sz="1400" b="1">
                <a:solidFill>
                  <a:srgbClr val="FF0000"/>
                </a:solidFill>
                <a:latin typeface="楷体" panose="02010609060101010101" charset="-122"/>
                <a:ea typeface="楷体" panose="02010609060101010101" charset="-122"/>
                <a:sym typeface="+mn-ea"/>
              </a:rPr>
              <a:t>my feeling </a:t>
            </a:r>
            <a:r>
              <a:rPr lang="zh-CN" altLang="en-US" sz="1400" b="1">
                <a:solidFill>
                  <a:srgbClr val="FF0000"/>
                </a:solidFill>
                <a:latin typeface="楷体" panose="02010609060101010101" charset="-122"/>
                <a:ea typeface="楷体" panose="02010609060101010101" charset="-122"/>
                <a:sym typeface="+mn-ea"/>
              </a:rPr>
              <a:t>转折及说明关键词</a:t>
            </a:r>
            <a:r>
              <a:rPr lang="en-US" altLang="zh-CN" sz="1400" b="1">
                <a:solidFill>
                  <a:srgbClr val="FF0000"/>
                </a:solidFill>
                <a:latin typeface="楷体" panose="02010609060101010101" charset="-122"/>
                <a:ea typeface="楷体" panose="02010609060101010101" charset="-122"/>
                <a:sym typeface="+mn-ea"/>
              </a:rPr>
              <a:t>watch</a:t>
            </a:r>
            <a:r>
              <a:rPr lang="zh-CN" altLang="en-US" sz="1400" b="1">
                <a:solidFill>
                  <a:srgbClr val="FF0000"/>
                </a:solidFill>
                <a:latin typeface="楷体" panose="02010609060101010101" charset="-122"/>
                <a:ea typeface="楷体" panose="02010609060101010101" charset="-122"/>
                <a:sym typeface="+mn-ea"/>
              </a:rPr>
              <a:t>内容</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1" name="文本框 10"/>
          <p:cNvSpPr txBox="1"/>
          <p:nvPr/>
        </p:nvSpPr>
        <p:spPr>
          <a:xfrm>
            <a:off x="3203575" y="1812292"/>
            <a:ext cx="5349240" cy="530912"/>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a new kid &amp; had forgotten &amp; two Michael</a:t>
            </a:r>
            <a:r>
              <a:rPr lang="zh-CN" altLang="en-US" sz="1400" b="1">
                <a:solidFill>
                  <a:srgbClr val="FF0000"/>
                </a:solidFill>
                <a:latin typeface="楷体" panose="02010609060101010101" charset="-122"/>
                <a:ea typeface="楷体" panose="02010609060101010101" charset="-122"/>
                <a:sym typeface="+mn-ea"/>
              </a:rPr>
              <a:t>情节并将解释将</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恶作剧</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真相浮出水面。承上启下</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3" name="文本框 12"/>
          <p:cNvSpPr txBox="1"/>
          <p:nvPr/>
        </p:nvSpPr>
        <p:spPr>
          <a:xfrm>
            <a:off x="5939792" y="2499995"/>
            <a:ext cx="252793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照应并再次铺垫前文</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4" name="文本框 13"/>
          <p:cNvSpPr txBox="1"/>
          <p:nvPr/>
        </p:nvSpPr>
        <p:spPr>
          <a:xfrm>
            <a:off x="1691641" y="2771141"/>
            <a:ext cx="3180080" cy="337185"/>
          </a:xfrm>
          <a:prstGeom prst="rect">
            <a:avLst/>
          </a:prstGeom>
          <a:solidFill>
            <a:schemeClr val="accent6">
              <a:lumMod val="40000"/>
              <a:lumOff val="60000"/>
            </a:schemeClr>
          </a:solidFill>
        </p:spPr>
        <p:txBody>
          <a:bodyPr wrap="square" lIns="91434" tIns="45717" rIns="91434" bIns="45717" rtlCol="0">
            <a:spAutoFit/>
          </a:bodyPr>
          <a:lstStyle/>
          <a:p>
            <a:r>
              <a:rPr lang="zh-CN" altLang="en-US" sz="1600" b="1">
                <a:solidFill>
                  <a:srgbClr val="FF0000"/>
                </a:solidFill>
                <a:latin typeface="楷体" panose="02010609060101010101" charset="-122"/>
                <a:ea typeface="楷体" panose="02010609060101010101" charset="-122"/>
                <a:sym typeface="+mn-ea"/>
              </a:rPr>
              <a:t>延续情绪线</a:t>
            </a:r>
            <a:r>
              <a:rPr lang="en-US" altLang="zh-CN" sz="1600" b="1">
                <a:solidFill>
                  <a:srgbClr val="FF0000"/>
                </a:solidFill>
                <a:latin typeface="楷体" panose="02010609060101010101" charset="-122"/>
                <a:ea typeface="楷体" panose="02010609060101010101" charset="-122"/>
                <a:sym typeface="+mn-ea"/>
              </a:rPr>
              <a:t>embarrassed/ashamed </a:t>
            </a:r>
            <a:endParaRPr lang="en-US" altLang="zh-CN" sz="1600" b="1">
              <a:solidFill>
                <a:srgbClr val="FF0000"/>
              </a:solidFill>
              <a:latin typeface="楷体" panose="02010609060101010101" charset="-122"/>
              <a:ea typeface="楷体" panose="02010609060101010101" charset="-122"/>
              <a:sym typeface="+mn-ea"/>
            </a:endParaRPr>
          </a:p>
        </p:txBody>
      </p:sp>
      <p:sp>
        <p:nvSpPr>
          <p:cNvPr id="15" name="文本框 14"/>
          <p:cNvSpPr txBox="1"/>
          <p:nvPr/>
        </p:nvSpPr>
        <p:spPr>
          <a:xfrm>
            <a:off x="5219700" y="3651888"/>
            <a:ext cx="221742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照应并完成</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情节构建</a:t>
            </a:r>
            <a:endParaRPr lang="zh-CN" altLang="en-US" sz="1400" b="1">
              <a:solidFill>
                <a:srgbClr val="FF0000"/>
              </a:solidFill>
              <a:latin typeface="楷体" panose="02010609060101010101" charset="-122"/>
              <a:ea typeface="楷体" panose="02010609060101010101" charset="-122"/>
              <a:sym typeface="+mn-ea"/>
            </a:endParaRPr>
          </a:p>
        </p:txBody>
      </p:sp>
      <p:sp>
        <p:nvSpPr>
          <p:cNvPr id="16" name="文本框 15"/>
          <p:cNvSpPr txBox="1"/>
          <p:nvPr/>
        </p:nvSpPr>
        <p:spPr>
          <a:xfrm>
            <a:off x="3131823" y="4732023"/>
            <a:ext cx="345503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照应主题</a:t>
            </a:r>
            <a:r>
              <a:rPr lang="en-US" altLang="zh-CN" sz="1400" b="1">
                <a:solidFill>
                  <a:srgbClr val="FF0000"/>
                </a:solidFill>
                <a:latin typeface="楷体" panose="02010609060101010101" charset="-122"/>
                <a:ea typeface="楷体" panose="02010609060101010101" charset="-122"/>
                <a:sym typeface="+mn-ea"/>
              </a:rPr>
              <a:t>love/kindness  </a:t>
            </a:r>
            <a:r>
              <a:rPr lang="zh-CN" altLang="en-US" sz="1400" b="1">
                <a:solidFill>
                  <a:srgbClr val="FF0000"/>
                </a:solidFill>
                <a:latin typeface="楷体" panose="02010609060101010101" charset="-122"/>
                <a:ea typeface="楷体" panose="02010609060101010101" charset="-122"/>
                <a:sym typeface="+mn-ea"/>
              </a:rPr>
              <a:t>反转人物形象</a:t>
            </a:r>
            <a:endParaRPr lang="en-US" altLang="zh-CN" sz="1400" b="1">
              <a:solidFill>
                <a:srgbClr val="FF0000"/>
              </a:solidFill>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3" grpId="0" bldLvl="0" animBg="1"/>
      <p:bldP spid="14" grpId="0" bldLvl="0" animBg="1"/>
      <p:bldP spid="15" grpId="0" bldLvl="0" animBg="1"/>
      <p:bldP spid="1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65760" y="737235"/>
            <a:ext cx="8519636" cy="36925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  </a:t>
            </a:r>
            <a:r>
              <a:rPr lang="en-US" altLang="zh-CN" b="1" u="sng" dirty="0">
                <a:solidFill>
                  <a:srgbClr val="FF0000"/>
                </a:solidFill>
                <a:latin typeface="Calibri" panose="020F0502020204030204" pitchFamily="34" charset="0"/>
                <a:ea typeface="微软雅黑" panose="020B0503020204020204" charset="-122"/>
                <a:cs typeface="Calibri" panose="020F0502020204030204" pitchFamily="34" charset="0"/>
                <a:sym typeface="+mn-ea"/>
              </a:rPr>
              <a:t>The more I watched my next-door neighbor, the more confused I became</a:t>
            </a:r>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a:t>
            </a:r>
            <a:r>
              <a:rPr lang="en-US" b="1">
                <a:latin typeface="Calibri" panose="020F0502020204030204" pitchFamily="34" charset="0"/>
                <a:ea typeface="宋体" panose="02010600030101010101" pitchFamily="2" charset="-122"/>
              </a:rPr>
              <a:t>Instead of taking valentines out of the box, he was putting them in. But whatever he did, I was sure it was wrong. I scolded him for picking on the poor kid. Michael just kept working and denied playing a trick. He explained that he was the last person to pass out his valentines before break. When he got 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he noticed it was empty. No one remembered to make the new kid a card. So actually he was giving him his cards. After all, the cards he received from classmates all said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Michael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on them.</a:t>
            </a:r>
            <a:endParaRPr lang="en-US" b="1">
              <a:latin typeface="Calibri" panose="020F0502020204030204" pitchFamily="34" charset="0"/>
              <a:ea typeface="宋体" panose="02010600030101010101" pitchFamily="2" charset="-122"/>
            </a:endParaRPr>
          </a:p>
          <a:p>
            <a:pPr indent="0"/>
            <a:r>
              <a:rPr lang="en-US" b="1" u="sng">
                <a:latin typeface="Calibri" panose="020F0502020204030204" pitchFamily="34" charset="0"/>
                <a:ea typeface="宋体" panose="02010600030101010101" pitchFamily="2" charset="-122"/>
              </a:rPr>
              <a:t>  </a:t>
            </a:r>
            <a:r>
              <a:rPr lang="en-US" b="1" u="sng">
                <a:solidFill>
                  <a:srgbClr val="FF0000"/>
                </a:solidFill>
                <a:latin typeface="Calibri" panose="020F0502020204030204" pitchFamily="34" charset="0"/>
                <a:ea typeface="宋体" panose="02010600030101010101" pitchFamily="2" charset="-122"/>
              </a:rPr>
              <a:t> I stood there, not quite believing what I was hearing</a:t>
            </a:r>
            <a:r>
              <a:rPr lang="en-US" b="1">
                <a:latin typeface="Calibri" panose="020F0502020204030204" pitchFamily="34" charset="0"/>
                <a:ea typeface="宋体" panose="02010600030101010101" pitchFamily="2" charset="-122"/>
              </a:rPr>
              <a:t>.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You mean you</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re doing something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I asked.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Of course. When haven</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t I been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he teased. I blinked but gave no reply. I helped Michael to shake out his cards through the slot in his valentine box.Then we stuffed the cards into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I felt a mixture of embarrassment ad satisfaction striking into my heart. Maybe I had misunderstood him and maybe he</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s even kind of sweet... in a hidden sort of way. </a:t>
            </a:r>
            <a:endParaRPr lang="zh-CN" altLang="en-US" b="1"/>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131820" y="2139950"/>
            <a:ext cx="2215515" cy="583565"/>
          </a:xfrm>
          <a:prstGeom prst="rect">
            <a:avLst/>
          </a:prstGeom>
          <a:noFill/>
        </p:spPr>
        <p:txBody>
          <a:bodyPr wrap="none" rtlCol="0">
            <a:spAutoFit/>
          </a:bodyPr>
          <a:p>
            <a:r>
              <a:rPr lang="en-US" altLang="zh-CN" sz="3200" b="1">
                <a:solidFill>
                  <a:srgbClr val="FF0000"/>
                </a:solidFill>
              </a:rPr>
              <a:t>languange</a:t>
            </a:r>
            <a:endParaRPr lang="en-US" altLang="zh-CN" sz="3200" b="1">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75" y="-2754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18"/>
          <p:cNvSpPr txBox="1"/>
          <p:nvPr/>
        </p:nvSpPr>
        <p:spPr>
          <a:xfrm>
            <a:off x="34761" y="3805471"/>
            <a:ext cx="9104147" cy="459105"/>
          </a:xfrm>
          <a:prstGeom prst="rect">
            <a:avLst/>
          </a:prstGeom>
          <a:noFill/>
        </p:spPr>
        <p:txBody>
          <a:bodyPr wrap="square" lIns="91376" tIns="45688" rIns="91376" bIns="45688" rtlCol="0">
            <a:spAutoFit/>
          </a:bodyPr>
          <a:lstStyle/>
          <a:p>
            <a:r>
              <a:rPr lang="zh-CN" altLang="en-US" sz="2400" dirty="0">
                <a:solidFill>
                  <a:srgbClr val="2E3033"/>
                </a:solidFill>
              </a:rPr>
              <a:t>课间休息结束了，同学们从操场上一个接一</a:t>
            </a:r>
            <a:r>
              <a:rPr lang="zh-CN" altLang="en-US" sz="2400" dirty="0" smtClean="0">
                <a:solidFill>
                  <a:srgbClr val="2E3033"/>
                </a:solidFill>
              </a:rPr>
              <a:t>个</a:t>
            </a:r>
            <a:r>
              <a:rPr lang="zh-CN" altLang="en-US" sz="2400" dirty="0">
                <a:solidFill>
                  <a:srgbClr val="2E3033"/>
                </a:solidFill>
              </a:rPr>
              <a:t>有说有笑</a:t>
            </a:r>
            <a:r>
              <a:rPr lang="zh-CN" altLang="en-US" sz="2400" dirty="0" smtClean="0">
                <a:solidFill>
                  <a:srgbClr val="2E3033"/>
                </a:solidFill>
              </a:rPr>
              <a:t>地回来。</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9852" y="389151"/>
            <a:ext cx="5711824" cy="3415030"/>
          </a:xfrm>
          <a:prstGeom prst="rect">
            <a:avLst/>
          </a:prstGeom>
          <a:noFill/>
        </p:spPr>
        <p:txBody>
          <a:bodyPr wrap="square" rtlCol="0">
            <a:spAutoFit/>
          </a:bodyPr>
          <a:lstStyle/>
          <a:p>
            <a:r>
              <a:rPr lang="zh-CN" altLang="en-US" sz="2400" dirty="0" smtClean="0"/>
              <a:t>翻译：</a:t>
            </a:r>
            <a:endParaRPr lang="en-US" altLang="zh-CN" sz="2400" dirty="0" smtClean="0"/>
          </a:p>
          <a:p>
            <a:r>
              <a:rPr lang="zh-CN" altLang="en-US" sz="2400" dirty="0">
                <a:solidFill>
                  <a:srgbClr val="2E3033"/>
                </a:solidFill>
              </a:rPr>
              <a:t>别费心去做了</a:t>
            </a:r>
            <a:endParaRPr lang="en-US" altLang="zh-CN" sz="2400" dirty="0"/>
          </a:p>
          <a:p>
            <a:r>
              <a:rPr lang="zh-CN" altLang="en-US" sz="2400" dirty="0" smtClean="0">
                <a:solidFill>
                  <a:srgbClr val="2E3033"/>
                </a:solidFill>
              </a:rPr>
              <a:t>跟踪</a:t>
            </a:r>
            <a:endParaRPr lang="en-US" altLang="zh-CN" sz="2400" dirty="0" smtClean="0"/>
          </a:p>
          <a:p>
            <a:r>
              <a:rPr lang="zh-CN" altLang="en-US" sz="2400" dirty="0" smtClean="0">
                <a:solidFill>
                  <a:srgbClr val="2E3033"/>
                </a:solidFill>
              </a:rPr>
              <a:t>试图</a:t>
            </a:r>
            <a:r>
              <a:rPr lang="zh-CN" altLang="en-US" sz="2400" dirty="0">
                <a:solidFill>
                  <a:srgbClr val="2E3033"/>
                </a:solidFill>
              </a:rPr>
              <a:t>忽略某人</a:t>
            </a:r>
            <a:endParaRPr lang="en-US" altLang="zh-CN" sz="2400" dirty="0" smtClean="0"/>
          </a:p>
          <a:p>
            <a:r>
              <a:rPr lang="zh-CN" altLang="en-US" sz="2400" dirty="0" smtClean="0">
                <a:solidFill>
                  <a:srgbClr val="2E3033"/>
                </a:solidFill>
              </a:rPr>
              <a:t>开</a:t>
            </a:r>
            <a:r>
              <a:rPr lang="en-US" altLang="zh-CN" sz="2400" dirty="0">
                <a:solidFill>
                  <a:srgbClr val="2E3033"/>
                </a:solidFill>
              </a:rPr>
              <a:t>……</a:t>
            </a:r>
            <a:r>
              <a:rPr lang="zh-CN" altLang="en-US" sz="2400" dirty="0">
                <a:solidFill>
                  <a:srgbClr val="2E3033"/>
                </a:solidFill>
              </a:rPr>
              <a:t>的</a:t>
            </a:r>
            <a:r>
              <a:rPr lang="zh-CN" altLang="en-US" sz="2400" dirty="0" smtClean="0">
                <a:solidFill>
                  <a:srgbClr val="2E3033"/>
                </a:solidFill>
              </a:rPr>
              <a:t>玩笑</a:t>
            </a:r>
            <a:endParaRPr lang="en-US" altLang="zh-CN" sz="2400" dirty="0" smtClean="0">
              <a:solidFill>
                <a:srgbClr val="2E3033"/>
              </a:solidFill>
            </a:endParaRPr>
          </a:p>
          <a:p>
            <a:r>
              <a:rPr lang="zh-CN" altLang="en-US" sz="2400" dirty="0" smtClean="0">
                <a:solidFill>
                  <a:srgbClr val="2E3033"/>
                </a:solidFill>
              </a:rPr>
              <a:t>坐</a:t>
            </a:r>
            <a:r>
              <a:rPr lang="zh-CN" altLang="en-US" sz="2400" dirty="0">
                <a:solidFill>
                  <a:srgbClr val="2E3033"/>
                </a:solidFill>
              </a:rPr>
              <a:t>在我</a:t>
            </a:r>
            <a:r>
              <a:rPr lang="zh-CN" altLang="en-US" sz="2400" dirty="0" smtClean="0">
                <a:solidFill>
                  <a:srgbClr val="2E3033"/>
                </a:solidFill>
              </a:rPr>
              <a:t>旁边</a:t>
            </a:r>
            <a:endParaRPr lang="en-US" altLang="zh-CN" sz="2400" dirty="0" smtClean="0"/>
          </a:p>
          <a:p>
            <a:r>
              <a:rPr lang="zh-CN" altLang="en-US" sz="2400" dirty="0" smtClean="0">
                <a:solidFill>
                  <a:srgbClr val="2E3033"/>
                </a:solidFill>
              </a:rPr>
              <a:t>策划</a:t>
            </a:r>
            <a:r>
              <a:rPr lang="en-US" altLang="zh-CN" sz="2400" dirty="0" smtClean="0">
                <a:solidFill>
                  <a:srgbClr val="2E3033"/>
                </a:solidFill>
              </a:rPr>
              <a:t>/</a:t>
            </a:r>
            <a:r>
              <a:rPr lang="zh-CN" altLang="en-US" sz="2400" dirty="0" smtClean="0">
                <a:solidFill>
                  <a:srgbClr val="2E3033"/>
                </a:solidFill>
              </a:rPr>
              <a:t>谋划</a:t>
            </a:r>
            <a:endParaRPr lang="en-US" altLang="zh-CN" sz="2400" dirty="0" smtClean="0"/>
          </a:p>
          <a:p>
            <a:r>
              <a:rPr lang="zh-CN" altLang="en-US" sz="2400" dirty="0" smtClean="0">
                <a:solidFill>
                  <a:srgbClr val="2E3033"/>
                </a:solidFill>
              </a:rPr>
              <a:t>在</a:t>
            </a:r>
            <a:r>
              <a:rPr lang="zh-CN" altLang="en-US" sz="2400" dirty="0">
                <a:solidFill>
                  <a:srgbClr val="2E3033"/>
                </a:solidFill>
              </a:rPr>
              <a:t>操场上休息</a:t>
            </a:r>
            <a:endParaRPr lang="en-US" altLang="zh-CN" sz="2400" dirty="0" smtClean="0"/>
          </a:p>
          <a:p>
            <a:r>
              <a:rPr lang="zh-CN" altLang="en-US" sz="2400" dirty="0" smtClean="0">
                <a:solidFill>
                  <a:srgbClr val="2E3033"/>
                </a:solidFill>
              </a:rPr>
              <a:t>从</a:t>
            </a:r>
            <a:r>
              <a:rPr lang="zh-CN" altLang="en-US" sz="2400" dirty="0">
                <a:solidFill>
                  <a:srgbClr val="2E3033"/>
                </a:solidFill>
              </a:rPr>
              <a:t>单杠上荡</a:t>
            </a:r>
            <a:r>
              <a:rPr lang="zh-CN" altLang="en-US" sz="2400" dirty="0" smtClean="0">
                <a:solidFill>
                  <a:srgbClr val="2E3033"/>
                </a:solidFill>
              </a:rPr>
              <a:t>下来</a:t>
            </a:r>
            <a:endParaRPr lang="zh-CN" altLang="en-US" sz="2400" dirty="0"/>
          </a:p>
        </p:txBody>
      </p:sp>
      <p:sp>
        <p:nvSpPr>
          <p:cNvPr id="7" name="矩形 6"/>
          <p:cNvSpPr/>
          <p:nvPr/>
        </p:nvSpPr>
        <p:spPr>
          <a:xfrm>
            <a:off x="2191912" y="699542"/>
            <a:ext cx="2847254" cy="461665"/>
          </a:xfrm>
          <a:prstGeom prst="rect">
            <a:avLst/>
          </a:prstGeom>
        </p:spPr>
        <p:txBody>
          <a:bodyPr wrap="none">
            <a:spAutoFit/>
          </a:bodyPr>
          <a:lstStyle/>
          <a:p>
            <a:pPr lvl="0"/>
            <a:r>
              <a:rPr lang="en-US" altLang="zh-CN" sz="2400" b="1" dirty="0">
                <a:solidFill>
                  <a:srgbClr val="3333FF"/>
                </a:solidFill>
              </a:rPr>
              <a:t>Don’t bother to do</a:t>
            </a:r>
            <a:endParaRPr lang="en-US" altLang="zh-CN" sz="2400" b="1" dirty="0">
              <a:solidFill>
                <a:srgbClr val="3333FF"/>
              </a:solidFill>
            </a:endParaRPr>
          </a:p>
        </p:txBody>
      </p:sp>
      <p:sp>
        <p:nvSpPr>
          <p:cNvPr id="8" name="矩形 7"/>
          <p:cNvSpPr/>
          <p:nvPr/>
        </p:nvSpPr>
        <p:spPr>
          <a:xfrm>
            <a:off x="2177744" y="1063964"/>
            <a:ext cx="2135521" cy="461665"/>
          </a:xfrm>
          <a:prstGeom prst="rect">
            <a:avLst/>
          </a:prstGeom>
        </p:spPr>
        <p:txBody>
          <a:bodyPr wrap="none">
            <a:spAutoFit/>
          </a:bodyPr>
          <a:lstStyle/>
          <a:p>
            <a:r>
              <a:rPr lang="en-US" altLang="zh-CN" sz="2400" b="1" dirty="0">
                <a:solidFill>
                  <a:srgbClr val="3333FF"/>
                </a:solidFill>
              </a:rPr>
              <a:t>Keep track of</a:t>
            </a:r>
            <a:endParaRPr lang="zh-CN" altLang="en-US" sz="2400" b="1" dirty="0">
              <a:solidFill>
                <a:srgbClr val="3333FF"/>
              </a:solidFill>
            </a:endParaRPr>
          </a:p>
        </p:txBody>
      </p:sp>
      <p:sp>
        <p:nvSpPr>
          <p:cNvPr id="9" name="矩形 8"/>
          <p:cNvSpPr/>
          <p:nvPr/>
        </p:nvSpPr>
        <p:spPr>
          <a:xfrm>
            <a:off x="2133842" y="1435946"/>
            <a:ext cx="2507418" cy="461665"/>
          </a:xfrm>
          <a:prstGeom prst="rect">
            <a:avLst/>
          </a:prstGeom>
        </p:spPr>
        <p:txBody>
          <a:bodyPr wrap="none">
            <a:spAutoFit/>
          </a:bodyPr>
          <a:lstStyle/>
          <a:p>
            <a:r>
              <a:rPr lang="en-US" altLang="zh-CN" sz="2400" b="1" dirty="0">
                <a:solidFill>
                  <a:srgbClr val="3333FF"/>
                </a:solidFill>
              </a:rPr>
              <a:t>try to ignore sb.</a:t>
            </a:r>
            <a:endParaRPr lang="zh-CN" altLang="en-US" sz="2400" b="1" dirty="0">
              <a:solidFill>
                <a:srgbClr val="3333FF"/>
              </a:solidFill>
            </a:endParaRPr>
          </a:p>
        </p:txBody>
      </p:sp>
      <p:sp>
        <p:nvSpPr>
          <p:cNvPr id="10" name="矩形 9"/>
          <p:cNvSpPr/>
          <p:nvPr/>
        </p:nvSpPr>
        <p:spPr>
          <a:xfrm>
            <a:off x="2119234" y="1779662"/>
            <a:ext cx="2231390" cy="460375"/>
          </a:xfrm>
          <a:prstGeom prst="rect">
            <a:avLst/>
          </a:prstGeom>
        </p:spPr>
        <p:txBody>
          <a:bodyPr wrap="none">
            <a:spAutoFit/>
          </a:bodyPr>
          <a:lstStyle/>
          <a:p>
            <a:r>
              <a:rPr lang="en-US" altLang="zh-CN" sz="2400" b="1" dirty="0" smtClean="0">
                <a:solidFill>
                  <a:srgbClr val="3333FF"/>
                </a:solidFill>
              </a:rPr>
              <a:t>play </a:t>
            </a:r>
            <a:r>
              <a:rPr lang="en-US" altLang="zh-CN" sz="2400" b="1" dirty="0">
                <a:solidFill>
                  <a:srgbClr val="3333FF"/>
                </a:solidFill>
              </a:rPr>
              <a:t>a trick on</a:t>
            </a:r>
            <a:endParaRPr lang="zh-CN" altLang="en-US" sz="2400" b="1" dirty="0">
              <a:solidFill>
                <a:srgbClr val="3333FF"/>
              </a:solidFill>
            </a:endParaRPr>
          </a:p>
        </p:txBody>
      </p:sp>
      <p:sp>
        <p:nvSpPr>
          <p:cNvPr id="11" name="矩形 10"/>
          <p:cNvSpPr/>
          <p:nvPr/>
        </p:nvSpPr>
        <p:spPr>
          <a:xfrm>
            <a:off x="2177744" y="2159933"/>
            <a:ext cx="2201244" cy="461665"/>
          </a:xfrm>
          <a:prstGeom prst="rect">
            <a:avLst/>
          </a:prstGeom>
        </p:spPr>
        <p:txBody>
          <a:bodyPr wrap="none">
            <a:spAutoFit/>
          </a:bodyPr>
          <a:lstStyle/>
          <a:p>
            <a:r>
              <a:rPr lang="en-US" altLang="zh-CN" sz="2400" b="1" dirty="0" smtClean="0">
                <a:solidFill>
                  <a:srgbClr val="3333FF"/>
                </a:solidFill>
              </a:rPr>
              <a:t>sit </a:t>
            </a:r>
            <a:r>
              <a:rPr lang="en-US" altLang="zh-CN" sz="2400" b="1" dirty="0">
                <a:solidFill>
                  <a:srgbClr val="3333FF"/>
                </a:solidFill>
              </a:rPr>
              <a:t>next to me</a:t>
            </a:r>
            <a:endParaRPr lang="zh-CN" altLang="en-US" sz="2400" b="1" dirty="0">
              <a:solidFill>
                <a:srgbClr val="3333FF"/>
              </a:solidFill>
            </a:endParaRPr>
          </a:p>
        </p:txBody>
      </p:sp>
      <p:sp>
        <p:nvSpPr>
          <p:cNvPr id="12" name="矩形 11"/>
          <p:cNvSpPr/>
          <p:nvPr/>
        </p:nvSpPr>
        <p:spPr>
          <a:xfrm>
            <a:off x="2212130" y="2618213"/>
            <a:ext cx="3054041" cy="461665"/>
          </a:xfrm>
          <a:prstGeom prst="rect">
            <a:avLst/>
          </a:prstGeom>
        </p:spPr>
        <p:txBody>
          <a:bodyPr wrap="none">
            <a:spAutoFit/>
          </a:bodyPr>
          <a:lstStyle/>
          <a:p>
            <a:r>
              <a:rPr lang="en-US" altLang="zh-CN" sz="2400" b="1" dirty="0" smtClean="0">
                <a:solidFill>
                  <a:srgbClr val="3333FF"/>
                </a:solidFill>
              </a:rPr>
              <a:t>be </a:t>
            </a:r>
            <a:r>
              <a:rPr lang="en-US" altLang="zh-CN" sz="2400" b="1" dirty="0">
                <a:solidFill>
                  <a:srgbClr val="3333FF"/>
                </a:solidFill>
              </a:rPr>
              <a:t>up to something</a:t>
            </a:r>
            <a:endParaRPr lang="zh-CN" altLang="en-US" sz="2400" b="1" dirty="0">
              <a:solidFill>
                <a:srgbClr val="3333FF"/>
              </a:solidFill>
            </a:endParaRPr>
          </a:p>
        </p:txBody>
      </p:sp>
      <p:sp>
        <p:nvSpPr>
          <p:cNvPr id="13" name="矩形 12"/>
          <p:cNvSpPr/>
          <p:nvPr/>
        </p:nvSpPr>
        <p:spPr>
          <a:xfrm>
            <a:off x="2177744" y="2971054"/>
            <a:ext cx="4320728" cy="461665"/>
          </a:xfrm>
          <a:prstGeom prst="rect">
            <a:avLst/>
          </a:prstGeom>
        </p:spPr>
        <p:txBody>
          <a:bodyPr wrap="square">
            <a:spAutoFit/>
          </a:bodyPr>
          <a:lstStyle/>
          <a:p>
            <a:r>
              <a:rPr lang="en-US" altLang="zh-CN" sz="2400" b="1" dirty="0" smtClean="0">
                <a:solidFill>
                  <a:srgbClr val="3333FF"/>
                </a:solidFill>
              </a:rPr>
              <a:t>on </a:t>
            </a:r>
            <a:r>
              <a:rPr lang="en-US" altLang="zh-CN" sz="2400" b="1" dirty="0">
                <a:solidFill>
                  <a:srgbClr val="3333FF"/>
                </a:solidFill>
              </a:rPr>
              <a:t>the playground for break</a:t>
            </a:r>
            <a:endParaRPr lang="zh-CN" altLang="en-US" sz="2400" b="1" dirty="0">
              <a:solidFill>
                <a:srgbClr val="3333FF"/>
              </a:solidFill>
            </a:endParaRPr>
          </a:p>
        </p:txBody>
      </p:sp>
      <p:sp>
        <p:nvSpPr>
          <p:cNvPr id="14" name="矩形 13"/>
          <p:cNvSpPr/>
          <p:nvPr/>
        </p:nvSpPr>
        <p:spPr>
          <a:xfrm>
            <a:off x="2366603" y="3343806"/>
            <a:ext cx="5345126" cy="461665"/>
          </a:xfrm>
          <a:prstGeom prst="rect">
            <a:avLst/>
          </a:prstGeom>
        </p:spPr>
        <p:txBody>
          <a:bodyPr wrap="square">
            <a:spAutoFit/>
          </a:bodyPr>
          <a:lstStyle/>
          <a:p>
            <a:r>
              <a:rPr lang="en-US" altLang="zh-CN" sz="2400" b="1" dirty="0" smtClean="0">
                <a:solidFill>
                  <a:srgbClr val="3333FF"/>
                </a:solidFill>
              </a:rPr>
              <a:t>swing </a:t>
            </a:r>
            <a:r>
              <a:rPr lang="en-US" altLang="zh-CN" sz="2400" b="1" dirty="0">
                <a:solidFill>
                  <a:srgbClr val="3333FF"/>
                </a:solidFill>
              </a:rPr>
              <a:t>down from the monkey bars</a:t>
            </a:r>
            <a:endParaRPr lang="zh-CN" altLang="en-US" sz="2400" b="1" dirty="0">
              <a:solidFill>
                <a:srgbClr val="3333FF"/>
              </a:solidFill>
            </a:endParaRPr>
          </a:p>
        </p:txBody>
      </p:sp>
      <p:sp>
        <p:nvSpPr>
          <p:cNvPr id="16" name="矩形 15"/>
          <p:cNvSpPr/>
          <p:nvPr/>
        </p:nvSpPr>
        <p:spPr>
          <a:xfrm>
            <a:off x="-32975" y="-27548"/>
            <a:ext cx="6714579" cy="461665"/>
          </a:xfrm>
          <a:prstGeom prst="rect">
            <a:avLst/>
          </a:prstGeom>
        </p:spPr>
        <p:txBody>
          <a:bodyPr wrap="square">
            <a:spAutoFit/>
          </a:bodyPr>
          <a:lstStyle/>
          <a:p>
            <a:pPr lvl="0"/>
            <a:r>
              <a:rPr lang="en-US" altLang="zh-CN" sz="2400" b="1" dirty="0">
                <a:solidFill>
                  <a:srgbClr val="FF0000"/>
                </a:solidFill>
              </a:rPr>
              <a:t>Learn topic vocabulary</a:t>
            </a:r>
            <a:r>
              <a:rPr lang="zh-CN" altLang="en-US" sz="2400" b="1" dirty="0">
                <a:solidFill>
                  <a:srgbClr val="FF0000"/>
                </a:solidFill>
              </a:rPr>
              <a:t>：</a:t>
            </a:r>
            <a:r>
              <a:rPr lang="en-US" altLang="zh-CN" sz="2400" b="1" dirty="0">
                <a:solidFill>
                  <a:srgbClr val="FF0000"/>
                </a:solidFill>
              </a:rPr>
              <a:t>school life</a:t>
            </a:r>
            <a:endParaRPr lang="en-US" altLang="zh-CN" sz="2400" b="1" dirty="0">
              <a:solidFill>
                <a:srgbClr val="FF0000"/>
              </a:solidFill>
            </a:endParaRPr>
          </a:p>
        </p:txBody>
      </p:sp>
      <p:sp>
        <p:nvSpPr>
          <p:cNvPr id="18" name="矩形 17"/>
          <p:cNvSpPr/>
          <p:nvPr/>
        </p:nvSpPr>
        <p:spPr>
          <a:xfrm>
            <a:off x="1464673" y="4220904"/>
            <a:ext cx="7635368" cy="830997"/>
          </a:xfrm>
          <a:prstGeom prst="rect">
            <a:avLst/>
          </a:prstGeom>
        </p:spPr>
        <p:txBody>
          <a:bodyPr wrap="square">
            <a:spAutoFit/>
          </a:bodyPr>
          <a:lstStyle/>
          <a:p>
            <a:pPr lvl="0"/>
            <a:r>
              <a:rPr lang="en-US" altLang="zh-CN" sz="2400" dirty="0">
                <a:solidFill>
                  <a:srgbClr val="FF0000"/>
                </a:solidFill>
                <a:latin typeface="Times New Roman" panose="02020603050405020304" pitchFamily="18" charset="0"/>
                <a:cs typeface="Times New Roman" panose="02020603050405020304" pitchFamily="18" charset="0"/>
              </a:rPr>
              <a:t>Break was now over and my classmates came </a:t>
            </a:r>
            <a:r>
              <a:rPr lang="en-US" altLang="zh-CN" sz="2400" dirty="0">
                <a:solidFill>
                  <a:srgbClr val="FF0000"/>
                </a:solidFill>
              </a:rPr>
              <a:t>back  from the playground one after another, talking and laughing.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p:bldP spid="13" grpId="0"/>
      <p:bldP spid="14"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21" y="-14021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18"/>
          <p:cNvSpPr txBox="1"/>
          <p:nvPr/>
        </p:nvSpPr>
        <p:spPr>
          <a:xfrm>
            <a:off x="0" y="35235"/>
            <a:ext cx="5364088" cy="461614"/>
          </a:xfrm>
          <a:prstGeom prst="rect">
            <a:avLst/>
          </a:prstGeom>
          <a:noFill/>
        </p:spPr>
        <p:txBody>
          <a:bodyPr wrap="square" lIns="91376" tIns="45688" rIns="91376" bIns="45688" rtlCol="0">
            <a:spAutoFit/>
          </a:bodyPr>
          <a:lstStyle/>
          <a:p>
            <a:r>
              <a:rPr lang="en-US" altLang="zh-CN" sz="2400" b="1" dirty="0">
                <a:solidFill>
                  <a:srgbClr val="7030A0"/>
                </a:solidFill>
                <a:latin typeface="Times New Roman" panose="02020603050405020304" pitchFamily="18" charset="0"/>
                <a:cs typeface="Times New Roman" panose="02020603050405020304" pitchFamily="18" charset="0"/>
              </a:rPr>
              <a:t>Pay attention to the linguistic style</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63833" y="496849"/>
            <a:ext cx="8582724" cy="3416255"/>
          </a:xfrm>
          <a:prstGeom prst="rect">
            <a:avLst/>
          </a:prstGeom>
          <a:solidFill>
            <a:schemeClr val="bg1"/>
          </a:solidFill>
          <a:ln>
            <a:solidFill>
              <a:schemeClr val="bg1"/>
            </a:solidFill>
          </a:ln>
        </p:spPr>
        <p:txBody>
          <a:bodyPr wrap="square" lIns="91376" tIns="45688" rIns="91376" bIns="45688" rtlCol="0">
            <a:spAutoFit/>
          </a:bodyPr>
          <a:lstStyle/>
          <a:p>
            <a:r>
              <a:rPr lang="en-US" altLang="zh-CN" sz="2400" dirty="0" smtClean="0">
                <a:solidFill>
                  <a:srgbClr val="FF0000"/>
                </a:solidFill>
              </a:rPr>
              <a:t>vivid verbs and </a:t>
            </a:r>
            <a:r>
              <a:rPr lang="en-US" altLang="zh-CN" sz="2400" dirty="0" err="1" smtClean="0">
                <a:solidFill>
                  <a:srgbClr val="FF0000"/>
                </a:solidFill>
              </a:rPr>
              <a:t>adj</a:t>
            </a:r>
            <a:r>
              <a:rPr lang="en-US" altLang="zh-CN" sz="2400" dirty="0" smtClean="0">
                <a:solidFill>
                  <a:srgbClr val="FF0000"/>
                </a:solidFill>
              </a:rPr>
              <a:t>.,adv. &amp;prep. phrase</a:t>
            </a:r>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p:txBody>
      </p:sp>
      <p:sp>
        <p:nvSpPr>
          <p:cNvPr id="2" name="TextBox 1"/>
          <p:cNvSpPr txBox="1"/>
          <p:nvPr/>
        </p:nvSpPr>
        <p:spPr>
          <a:xfrm>
            <a:off x="175513" y="930764"/>
            <a:ext cx="1806242" cy="3046923"/>
          </a:xfrm>
          <a:prstGeom prst="rect">
            <a:avLst/>
          </a:prstGeom>
          <a:noFill/>
          <a:ln w="28575">
            <a:noFill/>
          </a:ln>
        </p:spPr>
        <p:txBody>
          <a:bodyPr wrap="square" lIns="91376" tIns="45688" rIns="91376" bIns="45688" rtlCol="0">
            <a:spAutoFit/>
          </a:bodyPr>
          <a:lstStyle/>
          <a:p>
            <a:r>
              <a:rPr lang="zh-CN" altLang="en-US" sz="2400" dirty="0">
                <a:solidFill>
                  <a:srgbClr val="2E3033"/>
                </a:solidFill>
              </a:rPr>
              <a:t>荡</a:t>
            </a:r>
            <a:r>
              <a:rPr lang="zh-CN" altLang="en-US" sz="2400" dirty="0" smtClean="0">
                <a:solidFill>
                  <a:srgbClr val="2E3033"/>
                </a:solidFill>
              </a:rPr>
              <a:t>下去</a:t>
            </a:r>
            <a:endParaRPr lang="en-US" altLang="zh-CN" sz="2400" dirty="0" smtClean="0">
              <a:solidFill>
                <a:srgbClr val="2E3033"/>
              </a:solidFill>
            </a:endParaRPr>
          </a:p>
          <a:p>
            <a:r>
              <a:rPr lang="zh-CN" altLang="en-US" sz="2400" dirty="0" smtClean="0">
                <a:solidFill>
                  <a:srgbClr val="2E3033"/>
                </a:solidFill>
              </a:rPr>
              <a:t>耸肩</a:t>
            </a:r>
            <a:endParaRPr lang="en-US" altLang="zh-CN" sz="2400" dirty="0" smtClean="0">
              <a:solidFill>
                <a:srgbClr val="2E3033"/>
              </a:solidFill>
            </a:endParaRPr>
          </a:p>
          <a:p>
            <a:r>
              <a:rPr lang="zh-CN" altLang="en-US" sz="2400" dirty="0" smtClean="0">
                <a:solidFill>
                  <a:srgbClr val="2E3033"/>
                </a:solidFill>
              </a:rPr>
              <a:t>咧</a:t>
            </a:r>
            <a:r>
              <a:rPr lang="zh-CN" altLang="en-US" sz="2400" dirty="0">
                <a:solidFill>
                  <a:srgbClr val="2E3033"/>
                </a:solidFill>
              </a:rPr>
              <a:t>开嘴笑</a:t>
            </a:r>
            <a:endParaRPr lang="zh-CN" altLang="en-US" sz="2400" dirty="0">
              <a:solidFill>
                <a:srgbClr val="2E3033"/>
              </a:solidFill>
            </a:endParaRPr>
          </a:p>
          <a:p>
            <a:r>
              <a:rPr lang="zh-CN" altLang="en-US" sz="2400" dirty="0" smtClean="0">
                <a:solidFill>
                  <a:srgbClr val="2E3033"/>
                </a:solidFill>
              </a:rPr>
              <a:t>叹气</a:t>
            </a:r>
            <a:endParaRPr lang="en-US" altLang="zh-CN" sz="2400" dirty="0" smtClean="0">
              <a:solidFill>
                <a:srgbClr val="2E3033"/>
              </a:solidFill>
            </a:endParaRPr>
          </a:p>
          <a:p>
            <a:r>
              <a:rPr lang="zh-CN" altLang="en-US" sz="2400" dirty="0" smtClean="0">
                <a:solidFill>
                  <a:srgbClr val="2E3033"/>
                </a:solidFill>
              </a:rPr>
              <a:t>前往</a:t>
            </a:r>
            <a:endParaRPr lang="en-US" altLang="zh-CN" sz="2400" dirty="0" smtClean="0"/>
          </a:p>
          <a:p>
            <a:r>
              <a:rPr lang="zh-CN" altLang="en-US" sz="2400" dirty="0" smtClean="0">
                <a:solidFill>
                  <a:srgbClr val="2E3033"/>
                </a:solidFill>
              </a:rPr>
              <a:t>命令</a:t>
            </a:r>
            <a:endParaRPr lang="en-US" altLang="zh-CN" sz="2400" dirty="0" smtClean="0">
              <a:solidFill>
                <a:srgbClr val="2E3033"/>
              </a:solidFill>
            </a:endParaRPr>
          </a:p>
          <a:p>
            <a:r>
              <a:rPr lang="zh-CN" altLang="en-US" sz="2400" dirty="0" smtClean="0">
                <a:solidFill>
                  <a:srgbClr val="2E3033"/>
                </a:solidFill>
              </a:rPr>
              <a:t>凝视</a:t>
            </a:r>
            <a:r>
              <a:rPr lang="zh-CN" altLang="en-US" sz="2400" dirty="0">
                <a:solidFill>
                  <a:srgbClr val="2E3033"/>
                </a:solidFill>
              </a:rPr>
              <a:t>，</a:t>
            </a:r>
            <a:r>
              <a:rPr lang="zh-CN" altLang="en-US" sz="2400" dirty="0" smtClean="0">
                <a:solidFill>
                  <a:srgbClr val="2E3033"/>
                </a:solidFill>
              </a:rPr>
              <a:t>盯住</a:t>
            </a:r>
            <a:endParaRPr lang="en-US" altLang="zh-CN" sz="2400" dirty="0" smtClean="0"/>
          </a:p>
          <a:p>
            <a:r>
              <a:rPr lang="zh-CN" altLang="en-US" sz="2400" dirty="0">
                <a:solidFill>
                  <a:srgbClr val="2E3033"/>
                </a:solidFill>
              </a:rPr>
              <a:t>补充</a:t>
            </a:r>
            <a:r>
              <a:rPr lang="zh-CN" altLang="en-US" sz="2400" dirty="0" smtClean="0">
                <a:solidFill>
                  <a:srgbClr val="2E3033"/>
                </a:solidFill>
              </a:rPr>
              <a:t>说</a:t>
            </a:r>
            <a:r>
              <a:rPr lang="zh-CN" altLang="en-US" sz="2400" dirty="0">
                <a:solidFill>
                  <a:srgbClr val="2E3033"/>
                </a:solidFill>
              </a:rPr>
              <a:t> </a:t>
            </a:r>
            <a:endParaRPr lang="en-US" altLang="zh-CN" sz="2400" dirty="0" smtClean="0"/>
          </a:p>
        </p:txBody>
      </p:sp>
      <p:sp>
        <p:nvSpPr>
          <p:cNvPr id="6" name="云形 5"/>
          <p:cNvSpPr/>
          <p:nvPr/>
        </p:nvSpPr>
        <p:spPr>
          <a:xfrm>
            <a:off x="5004048" y="35210"/>
            <a:ext cx="3600400" cy="518931"/>
          </a:xfrm>
          <a:prstGeom prst="cloud">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r>
              <a:rPr lang="en-US" altLang="zh-CN" dirty="0" smtClean="0">
                <a:solidFill>
                  <a:schemeClr val="tx1"/>
                </a:solidFill>
              </a:rPr>
              <a:t>simple, precise, </a:t>
            </a:r>
            <a:endParaRPr lang="en-US" altLang="zh-CN" dirty="0" smtClean="0">
              <a:solidFill>
                <a:schemeClr val="tx1"/>
              </a:solidFill>
            </a:endParaRPr>
          </a:p>
          <a:p>
            <a:pPr algn="ctr"/>
            <a:r>
              <a:rPr lang="en-US" altLang="zh-CN" dirty="0" smtClean="0">
                <a:solidFill>
                  <a:schemeClr val="tx1"/>
                </a:solidFill>
              </a:rPr>
              <a:t>vivid</a:t>
            </a:r>
            <a:r>
              <a:rPr lang="en-US" altLang="zh-CN" dirty="0">
                <a:solidFill>
                  <a:schemeClr val="tx1"/>
                </a:solidFill>
              </a:rPr>
              <a:t>. </a:t>
            </a:r>
            <a:r>
              <a:rPr lang="en-US" altLang="zh-CN" dirty="0" smtClean="0">
                <a:solidFill>
                  <a:schemeClr val="tx1"/>
                </a:solidFill>
              </a:rPr>
              <a:t>varied, pictorial</a:t>
            </a:r>
            <a:endParaRPr lang="zh-CN" altLang="en-US" dirty="0">
              <a:solidFill>
                <a:schemeClr val="tx1"/>
              </a:solidFill>
            </a:endParaRPr>
          </a:p>
        </p:txBody>
      </p:sp>
      <p:sp>
        <p:nvSpPr>
          <p:cNvPr id="8" name="矩形 7"/>
          <p:cNvSpPr/>
          <p:nvPr/>
        </p:nvSpPr>
        <p:spPr>
          <a:xfrm>
            <a:off x="1883910" y="1165720"/>
            <a:ext cx="955711" cy="461665"/>
          </a:xfrm>
          <a:prstGeom prst="rect">
            <a:avLst/>
          </a:prstGeom>
        </p:spPr>
        <p:txBody>
          <a:bodyPr wrap="none">
            <a:spAutoFit/>
          </a:bodyPr>
          <a:lstStyle/>
          <a:p>
            <a:pPr lvl="0"/>
            <a:r>
              <a:rPr lang="en-US" altLang="zh-CN" sz="2400" dirty="0" smtClean="0">
                <a:solidFill>
                  <a:srgbClr val="FF0000"/>
                </a:solidFill>
              </a:rPr>
              <a:t>shrug</a:t>
            </a:r>
            <a:endParaRPr lang="en-US" altLang="zh-CN" sz="2400" dirty="0">
              <a:solidFill>
                <a:srgbClr val="FF0000"/>
              </a:solidFill>
            </a:endParaRPr>
          </a:p>
        </p:txBody>
      </p:sp>
      <p:sp>
        <p:nvSpPr>
          <p:cNvPr id="9" name="矩形 8"/>
          <p:cNvSpPr/>
          <p:nvPr/>
        </p:nvSpPr>
        <p:spPr>
          <a:xfrm>
            <a:off x="1875322" y="1536961"/>
            <a:ext cx="699230" cy="461665"/>
          </a:xfrm>
          <a:prstGeom prst="rect">
            <a:avLst/>
          </a:prstGeom>
        </p:spPr>
        <p:txBody>
          <a:bodyPr wrap="none">
            <a:spAutoFit/>
          </a:bodyPr>
          <a:lstStyle/>
          <a:p>
            <a:pPr lvl="0"/>
            <a:r>
              <a:rPr lang="en-US" altLang="zh-CN" sz="2400" dirty="0" smtClean="0">
                <a:solidFill>
                  <a:srgbClr val="FF0000"/>
                </a:solidFill>
              </a:rPr>
              <a:t>grin</a:t>
            </a:r>
            <a:endParaRPr lang="en-US" altLang="zh-CN" sz="2400" dirty="0">
              <a:solidFill>
                <a:srgbClr val="FF0000"/>
              </a:solidFill>
            </a:endParaRPr>
          </a:p>
        </p:txBody>
      </p:sp>
      <p:sp>
        <p:nvSpPr>
          <p:cNvPr id="11" name="矩形 10"/>
          <p:cNvSpPr/>
          <p:nvPr/>
        </p:nvSpPr>
        <p:spPr>
          <a:xfrm>
            <a:off x="1858454" y="1992561"/>
            <a:ext cx="750526" cy="461665"/>
          </a:xfrm>
          <a:prstGeom prst="rect">
            <a:avLst/>
          </a:prstGeom>
        </p:spPr>
        <p:txBody>
          <a:bodyPr wrap="none">
            <a:spAutoFit/>
          </a:bodyPr>
          <a:lstStyle/>
          <a:p>
            <a:pPr lvl="0"/>
            <a:r>
              <a:rPr lang="en-US" altLang="zh-CN" sz="2400" dirty="0" smtClean="0">
                <a:solidFill>
                  <a:srgbClr val="FF0000"/>
                </a:solidFill>
              </a:rPr>
              <a:t>sigh</a:t>
            </a:r>
            <a:endParaRPr lang="en-US" altLang="zh-CN" sz="2400" dirty="0">
              <a:solidFill>
                <a:srgbClr val="FF0000"/>
              </a:solidFill>
            </a:endParaRPr>
          </a:p>
        </p:txBody>
      </p:sp>
      <p:sp>
        <p:nvSpPr>
          <p:cNvPr id="13" name="矩形 12"/>
          <p:cNvSpPr/>
          <p:nvPr/>
        </p:nvSpPr>
        <p:spPr>
          <a:xfrm>
            <a:off x="1831086" y="2350729"/>
            <a:ext cx="1399742" cy="461665"/>
          </a:xfrm>
          <a:prstGeom prst="rect">
            <a:avLst/>
          </a:prstGeom>
        </p:spPr>
        <p:txBody>
          <a:bodyPr wrap="none">
            <a:spAutoFit/>
          </a:bodyPr>
          <a:lstStyle/>
          <a:p>
            <a:r>
              <a:rPr lang="en-US" altLang="zh-CN" sz="2400" dirty="0">
                <a:solidFill>
                  <a:srgbClr val="FF0000"/>
                </a:solidFill>
              </a:rPr>
              <a:t>head for </a:t>
            </a:r>
            <a:endParaRPr lang="zh-CN" altLang="en-US" sz="2400" dirty="0">
              <a:solidFill>
                <a:srgbClr val="FF0000"/>
              </a:solidFill>
            </a:endParaRPr>
          </a:p>
        </p:txBody>
      </p:sp>
      <p:sp>
        <p:nvSpPr>
          <p:cNvPr id="14" name="矩形 13"/>
          <p:cNvSpPr/>
          <p:nvPr/>
        </p:nvSpPr>
        <p:spPr>
          <a:xfrm>
            <a:off x="1858454" y="2651674"/>
            <a:ext cx="904415" cy="461665"/>
          </a:xfrm>
          <a:prstGeom prst="rect">
            <a:avLst/>
          </a:prstGeom>
        </p:spPr>
        <p:txBody>
          <a:bodyPr wrap="none">
            <a:spAutoFit/>
          </a:bodyPr>
          <a:lstStyle/>
          <a:p>
            <a:pPr lvl="0"/>
            <a:r>
              <a:rPr lang="en-US" altLang="zh-CN" sz="2400" dirty="0">
                <a:solidFill>
                  <a:srgbClr val="FF0000"/>
                </a:solidFill>
              </a:rPr>
              <a:t>order</a:t>
            </a:r>
            <a:endParaRPr lang="en-US" altLang="zh-CN" sz="2400" dirty="0">
              <a:solidFill>
                <a:srgbClr val="FF0000"/>
              </a:solidFill>
            </a:endParaRPr>
          </a:p>
        </p:txBody>
      </p:sp>
      <p:sp>
        <p:nvSpPr>
          <p:cNvPr id="15" name="矩形 14"/>
          <p:cNvSpPr/>
          <p:nvPr/>
        </p:nvSpPr>
        <p:spPr>
          <a:xfrm>
            <a:off x="1831086" y="2993752"/>
            <a:ext cx="1295547" cy="461665"/>
          </a:xfrm>
          <a:prstGeom prst="rect">
            <a:avLst/>
          </a:prstGeom>
        </p:spPr>
        <p:txBody>
          <a:bodyPr wrap="none">
            <a:spAutoFit/>
          </a:bodyPr>
          <a:lstStyle/>
          <a:p>
            <a:r>
              <a:rPr lang="en-US" altLang="zh-CN" sz="2400" dirty="0">
                <a:solidFill>
                  <a:srgbClr val="FF0000"/>
                </a:solidFill>
              </a:rPr>
              <a:t>stare at </a:t>
            </a:r>
            <a:endParaRPr lang="zh-CN" altLang="en-US" sz="2400" dirty="0">
              <a:solidFill>
                <a:srgbClr val="FF0000"/>
              </a:solidFill>
            </a:endParaRPr>
          </a:p>
        </p:txBody>
      </p:sp>
      <p:sp>
        <p:nvSpPr>
          <p:cNvPr id="16" name="矩形 15"/>
          <p:cNvSpPr/>
          <p:nvPr/>
        </p:nvSpPr>
        <p:spPr>
          <a:xfrm>
            <a:off x="1960521" y="3377738"/>
            <a:ext cx="699230" cy="461665"/>
          </a:xfrm>
          <a:prstGeom prst="rect">
            <a:avLst/>
          </a:prstGeom>
        </p:spPr>
        <p:txBody>
          <a:bodyPr wrap="none">
            <a:spAutoFit/>
          </a:bodyPr>
          <a:lstStyle/>
          <a:p>
            <a:r>
              <a:rPr lang="en-US" altLang="zh-CN" sz="2400" dirty="0" smtClean="0">
                <a:solidFill>
                  <a:srgbClr val="FF0000"/>
                </a:solidFill>
              </a:rPr>
              <a:t>add</a:t>
            </a:r>
            <a:endParaRPr lang="zh-CN" altLang="en-US" sz="2400" dirty="0">
              <a:solidFill>
                <a:srgbClr val="FF0000"/>
              </a:solidFill>
            </a:endParaRPr>
          </a:p>
        </p:txBody>
      </p:sp>
      <p:sp>
        <p:nvSpPr>
          <p:cNvPr id="18" name="矩形 17"/>
          <p:cNvSpPr/>
          <p:nvPr/>
        </p:nvSpPr>
        <p:spPr>
          <a:xfrm>
            <a:off x="1858454" y="870539"/>
            <a:ext cx="1795684" cy="461665"/>
          </a:xfrm>
          <a:prstGeom prst="rect">
            <a:avLst/>
          </a:prstGeom>
        </p:spPr>
        <p:txBody>
          <a:bodyPr wrap="none">
            <a:spAutoFit/>
          </a:bodyPr>
          <a:lstStyle/>
          <a:p>
            <a:pPr lvl="0"/>
            <a:r>
              <a:rPr lang="en-US" altLang="zh-CN" sz="2400" dirty="0" smtClean="0">
                <a:solidFill>
                  <a:srgbClr val="FF0000"/>
                </a:solidFill>
              </a:rPr>
              <a:t>swing down</a:t>
            </a:r>
            <a:endParaRPr lang="en-US" altLang="zh-CN" sz="2400" dirty="0">
              <a:solidFill>
                <a:srgbClr val="FF0000"/>
              </a:solidFill>
            </a:endParaRPr>
          </a:p>
        </p:txBody>
      </p:sp>
      <p:sp>
        <p:nvSpPr>
          <p:cNvPr id="17" name="矩形 16"/>
          <p:cNvSpPr/>
          <p:nvPr/>
        </p:nvSpPr>
        <p:spPr>
          <a:xfrm>
            <a:off x="6364973" y="1101372"/>
            <a:ext cx="1127232" cy="461665"/>
          </a:xfrm>
          <a:prstGeom prst="rect">
            <a:avLst/>
          </a:prstGeom>
        </p:spPr>
        <p:txBody>
          <a:bodyPr wrap="none">
            <a:spAutoFit/>
          </a:bodyPr>
          <a:lstStyle/>
          <a:p>
            <a:r>
              <a:rPr lang="en-US" altLang="zh-CN" sz="2400" dirty="0">
                <a:solidFill>
                  <a:srgbClr val="FF0000"/>
                </a:solidFill>
              </a:rPr>
              <a:t>terrible</a:t>
            </a:r>
            <a:endParaRPr lang="zh-CN" altLang="en-US" sz="2400" dirty="0">
              <a:solidFill>
                <a:srgbClr val="FF0000"/>
              </a:solidFill>
            </a:endParaRPr>
          </a:p>
        </p:txBody>
      </p:sp>
      <p:sp>
        <p:nvSpPr>
          <p:cNvPr id="19" name="矩形 18"/>
          <p:cNvSpPr/>
          <p:nvPr/>
        </p:nvSpPr>
        <p:spPr>
          <a:xfrm>
            <a:off x="6381907" y="1525926"/>
            <a:ext cx="938077" cy="461665"/>
          </a:xfrm>
          <a:prstGeom prst="rect">
            <a:avLst/>
          </a:prstGeom>
        </p:spPr>
        <p:txBody>
          <a:bodyPr wrap="none">
            <a:spAutoFit/>
          </a:bodyPr>
          <a:lstStyle/>
          <a:p>
            <a:r>
              <a:rPr lang="en-US" altLang="zh-CN" sz="2400" dirty="0">
                <a:solidFill>
                  <a:srgbClr val="FF0000"/>
                </a:solidFill>
              </a:rPr>
              <a:t>funny</a:t>
            </a:r>
            <a:endParaRPr lang="zh-CN" altLang="en-US" sz="2400" dirty="0">
              <a:solidFill>
                <a:srgbClr val="FF0000"/>
              </a:solidFill>
            </a:endParaRPr>
          </a:p>
        </p:txBody>
      </p:sp>
      <p:sp>
        <p:nvSpPr>
          <p:cNvPr id="20" name="矩形 19"/>
          <p:cNvSpPr/>
          <p:nvPr/>
        </p:nvSpPr>
        <p:spPr>
          <a:xfrm>
            <a:off x="6372200" y="1992561"/>
            <a:ext cx="1503938" cy="461665"/>
          </a:xfrm>
          <a:prstGeom prst="rect">
            <a:avLst/>
          </a:prstGeom>
        </p:spPr>
        <p:txBody>
          <a:bodyPr wrap="none">
            <a:spAutoFit/>
          </a:bodyPr>
          <a:lstStyle/>
          <a:p>
            <a:r>
              <a:rPr lang="en-US" altLang="zh-CN" sz="2400" dirty="0">
                <a:solidFill>
                  <a:srgbClr val="FF0000"/>
                </a:solidFill>
              </a:rPr>
              <a:t>confusing</a:t>
            </a:r>
            <a:endParaRPr lang="zh-CN" altLang="en-US" sz="2400" dirty="0">
              <a:solidFill>
                <a:srgbClr val="FF0000"/>
              </a:solidFill>
            </a:endParaRPr>
          </a:p>
        </p:txBody>
      </p:sp>
      <p:sp>
        <p:nvSpPr>
          <p:cNvPr id="21" name="矩形 20"/>
          <p:cNvSpPr/>
          <p:nvPr/>
        </p:nvSpPr>
        <p:spPr>
          <a:xfrm>
            <a:off x="6372200" y="2350730"/>
            <a:ext cx="2375971" cy="461665"/>
          </a:xfrm>
          <a:prstGeom prst="rect">
            <a:avLst/>
          </a:prstGeom>
        </p:spPr>
        <p:txBody>
          <a:bodyPr wrap="none">
            <a:spAutoFit/>
          </a:bodyPr>
          <a:lstStyle/>
          <a:p>
            <a:pPr lvl="0"/>
            <a:r>
              <a:rPr lang="en-US" altLang="zh-CN" sz="2400" dirty="0">
                <a:solidFill>
                  <a:srgbClr val="FF0000"/>
                </a:solidFill>
              </a:rPr>
              <a:t>extremely angry</a:t>
            </a:r>
            <a:endParaRPr lang="en-US" altLang="zh-CN" sz="2400" dirty="0">
              <a:solidFill>
                <a:srgbClr val="FF0000"/>
              </a:solidFill>
            </a:endParaRPr>
          </a:p>
        </p:txBody>
      </p:sp>
      <p:sp>
        <p:nvSpPr>
          <p:cNvPr id="22" name="矩形 21"/>
          <p:cNvSpPr/>
          <p:nvPr/>
        </p:nvSpPr>
        <p:spPr>
          <a:xfrm>
            <a:off x="6372200" y="2762920"/>
            <a:ext cx="2119491" cy="461665"/>
          </a:xfrm>
          <a:prstGeom prst="rect">
            <a:avLst/>
          </a:prstGeom>
        </p:spPr>
        <p:txBody>
          <a:bodyPr wrap="none">
            <a:spAutoFit/>
          </a:bodyPr>
          <a:lstStyle/>
          <a:p>
            <a:pPr lvl="0"/>
            <a:r>
              <a:rPr lang="en-US" altLang="zh-CN" sz="2400" dirty="0">
                <a:solidFill>
                  <a:srgbClr val="FF0000"/>
                </a:solidFill>
              </a:rPr>
              <a:t>in amazement</a:t>
            </a:r>
            <a:endParaRPr lang="en-US" altLang="zh-CN" sz="2400" dirty="0">
              <a:solidFill>
                <a:srgbClr val="FF0000"/>
              </a:solidFill>
            </a:endParaRPr>
          </a:p>
        </p:txBody>
      </p:sp>
      <p:sp>
        <p:nvSpPr>
          <p:cNvPr id="23" name="矩形 22"/>
          <p:cNvSpPr/>
          <p:nvPr/>
        </p:nvSpPr>
        <p:spPr>
          <a:xfrm>
            <a:off x="31321" y="3836998"/>
            <a:ext cx="8493080" cy="829945"/>
          </a:xfrm>
          <a:prstGeom prst="rect">
            <a:avLst/>
          </a:prstGeom>
        </p:spPr>
        <p:txBody>
          <a:bodyPr wrap="square">
            <a:spAutoFit/>
          </a:bodyPr>
          <a:lstStyle/>
          <a:p>
            <a:r>
              <a:rPr lang="zh-CN" altLang="en-US" sz="2400" dirty="0" smtClean="0">
                <a:solidFill>
                  <a:srgbClr val="FF0000"/>
                </a:solidFill>
              </a:rPr>
              <a:t>如：</a:t>
            </a:r>
            <a:r>
              <a:rPr lang="zh-CN" altLang="en-US" sz="2400" dirty="0" smtClean="0"/>
              <a:t>我</a:t>
            </a:r>
            <a:r>
              <a:rPr lang="zh-CN" altLang="en-US" sz="2400" dirty="0"/>
              <a:t>耸了耸肩，盯着他，不相信地问：“你送爱心卡给他？”</a:t>
            </a:r>
            <a:endParaRPr lang="zh-CN" altLang="en-US" sz="2400" dirty="0"/>
          </a:p>
          <a:p>
            <a:endParaRPr lang="en-US" altLang="zh-CN" sz="2400" dirty="0">
              <a:solidFill>
                <a:srgbClr val="FF0000"/>
              </a:solidFill>
            </a:endParaRPr>
          </a:p>
        </p:txBody>
      </p:sp>
      <p:sp>
        <p:nvSpPr>
          <p:cNvPr id="12" name="文本框 11"/>
          <p:cNvSpPr txBox="1"/>
          <p:nvPr/>
        </p:nvSpPr>
        <p:spPr>
          <a:xfrm>
            <a:off x="4644008" y="1169456"/>
            <a:ext cx="2160240" cy="1938928"/>
          </a:xfrm>
          <a:prstGeom prst="rect">
            <a:avLst/>
          </a:prstGeom>
          <a:noFill/>
          <a:ln w="28575">
            <a:noFill/>
          </a:ln>
        </p:spPr>
        <p:txBody>
          <a:bodyPr wrap="square" lIns="91376" tIns="45688" rIns="91376" bIns="45688" rtlCol="0">
            <a:spAutoFit/>
          </a:bodyPr>
          <a:lstStyle/>
          <a:p>
            <a:r>
              <a:rPr lang="zh-CN" altLang="en-US" sz="2400" dirty="0" smtClean="0">
                <a:solidFill>
                  <a:srgbClr val="2E3033"/>
                </a:solidFill>
              </a:rPr>
              <a:t>糟糕的</a:t>
            </a:r>
            <a:endParaRPr lang="en-US" altLang="zh-CN" sz="2400" dirty="0">
              <a:solidFill>
                <a:prstClr val="black"/>
              </a:solidFill>
            </a:endParaRPr>
          </a:p>
          <a:p>
            <a:r>
              <a:rPr lang="zh-CN" altLang="en-US" sz="2400" dirty="0" smtClean="0">
                <a:solidFill>
                  <a:srgbClr val="2E3033"/>
                </a:solidFill>
              </a:rPr>
              <a:t>滑稽的</a:t>
            </a:r>
            <a:endParaRPr lang="en-US" altLang="zh-CN" sz="2400" dirty="0">
              <a:solidFill>
                <a:prstClr val="black"/>
              </a:solidFill>
            </a:endParaRPr>
          </a:p>
          <a:p>
            <a:r>
              <a:rPr lang="zh-CN" altLang="en-US" sz="2400" dirty="0" smtClean="0">
                <a:solidFill>
                  <a:srgbClr val="2E3033"/>
                </a:solidFill>
              </a:rPr>
              <a:t>令人</a:t>
            </a:r>
            <a:r>
              <a:rPr lang="zh-CN" altLang="en-US" sz="2400" dirty="0">
                <a:solidFill>
                  <a:srgbClr val="2E3033"/>
                </a:solidFill>
              </a:rPr>
              <a:t>困惑的</a:t>
            </a:r>
            <a:endParaRPr lang="en-US" altLang="zh-CN" sz="2400" dirty="0">
              <a:solidFill>
                <a:prstClr val="black"/>
              </a:solidFill>
            </a:endParaRPr>
          </a:p>
          <a:p>
            <a:r>
              <a:rPr lang="zh-CN" altLang="en-US" sz="2400" dirty="0">
                <a:solidFill>
                  <a:srgbClr val="2E3033"/>
                </a:solidFill>
              </a:rPr>
              <a:t>极度</a:t>
            </a:r>
            <a:r>
              <a:rPr lang="zh-CN" altLang="en-US" sz="2400" dirty="0" smtClean="0">
                <a:solidFill>
                  <a:srgbClr val="2E3033"/>
                </a:solidFill>
              </a:rPr>
              <a:t>愤怒</a:t>
            </a:r>
            <a:r>
              <a:rPr lang="zh-CN" altLang="en-US" sz="2400" dirty="0">
                <a:solidFill>
                  <a:srgbClr val="2E3033"/>
                </a:solidFill>
              </a:rPr>
              <a:t>地</a:t>
            </a:r>
            <a:endParaRPr lang="zh-CN" altLang="en-US" sz="2400" dirty="0">
              <a:solidFill>
                <a:srgbClr val="2E3033"/>
              </a:solidFill>
            </a:endParaRPr>
          </a:p>
          <a:p>
            <a:r>
              <a:rPr lang="zh-CN" altLang="en-US" sz="2400" dirty="0" smtClean="0">
                <a:solidFill>
                  <a:prstClr val="black"/>
                </a:solidFill>
              </a:rPr>
              <a:t>惊讶地</a:t>
            </a:r>
            <a:endParaRPr lang="en-US" altLang="zh-CN" sz="2400" dirty="0">
              <a:solidFill>
                <a:prstClr val="black"/>
              </a:solidFill>
            </a:endParaRPr>
          </a:p>
        </p:txBody>
      </p:sp>
      <p:sp>
        <p:nvSpPr>
          <p:cNvPr id="24" name="矩形 23"/>
          <p:cNvSpPr/>
          <p:nvPr/>
        </p:nvSpPr>
        <p:spPr>
          <a:xfrm>
            <a:off x="1737503" y="4206330"/>
            <a:ext cx="7154977" cy="830997"/>
          </a:xfrm>
          <a:prstGeom prst="rect">
            <a:avLst/>
          </a:prstGeom>
        </p:spPr>
        <p:txBody>
          <a:bodyPr wrap="square">
            <a:spAutoFit/>
          </a:bodyPr>
          <a:lstStyle/>
          <a:p>
            <a:r>
              <a:rPr lang="en-US" altLang="zh-CN" sz="2400" dirty="0">
                <a:solidFill>
                  <a:srgbClr val="FF0000"/>
                </a:solidFill>
              </a:rPr>
              <a:t>I shrugged, stared at him, and asked </a:t>
            </a:r>
            <a:r>
              <a:rPr lang="en-US" altLang="zh-CN" sz="2400" dirty="0" smtClean="0">
                <a:solidFill>
                  <a:srgbClr val="FF0000"/>
                </a:solidFill>
              </a:rPr>
              <a:t>in disbelief, </a:t>
            </a:r>
            <a:r>
              <a:rPr lang="en-US" altLang="zh-CN" sz="2400" dirty="0">
                <a:solidFill>
                  <a:srgbClr val="FF0000"/>
                </a:solidFill>
              </a:rPr>
              <a:t>"You </a:t>
            </a:r>
            <a:r>
              <a:rPr lang="en-US" altLang="zh-CN" sz="2400" dirty="0" smtClean="0">
                <a:solidFill>
                  <a:srgbClr val="FF0000"/>
                </a:solidFill>
              </a:rPr>
              <a:t>are making him </a:t>
            </a:r>
            <a:r>
              <a:rPr lang="en-US" altLang="zh-CN" sz="2400" dirty="0">
                <a:solidFill>
                  <a:srgbClr val="FF0000"/>
                </a:solidFill>
              </a:rPr>
              <a:t>a love </a:t>
            </a:r>
            <a:r>
              <a:rPr lang="en-US" altLang="zh-CN" sz="2400" dirty="0" smtClean="0">
                <a:solidFill>
                  <a:srgbClr val="FF0000"/>
                </a:solidFill>
              </a:rPr>
              <a:t>card?”</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1000"/>
                                        <p:tgtEl>
                                          <p:spTgt spid="22"/>
                                        </p:tgtEl>
                                      </p:cBhvr>
                                    </p:animEffect>
                                    <p:anim calcmode="lin" valueType="num">
                                      <p:cBhvr>
                                        <p:cTn id="92" dur="1000" fill="hold"/>
                                        <p:tgtEl>
                                          <p:spTgt spid="22"/>
                                        </p:tgtEl>
                                        <p:attrNameLst>
                                          <p:attrName>ppt_x</p:attrName>
                                        </p:attrNameLst>
                                      </p:cBhvr>
                                      <p:tavLst>
                                        <p:tav tm="0">
                                          <p:val>
                                            <p:strVal val="#ppt_x"/>
                                          </p:val>
                                        </p:tav>
                                        <p:tav tm="100000">
                                          <p:val>
                                            <p:strVal val="#ppt_x"/>
                                          </p:val>
                                        </p:tav>
                                      </p:tavLst>
                                    </p:anim>
                                    <p:anim calcmode="lin" valueType="num">
                                      <p:cBhvr>
                                        <p:cTn id="9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1000"/>
                                        <p:tgtEl>
                                          <p:spTgt spid="24"/>
                                        </p:tgtEl>
                                      </p:cBhvr>
                                    </p:animEffect>
                                    <p:anim calcmode="lin" valueType="num">
                                      <p:cBhvr>
                                        <p:cTn id="113" dur="1000" fill="hold"/>
                                        <p:tgtEl>
                                          <p:spTgt spid="24"/>
                                        </p:tgtEl>
                                        <p:attrNameLst>
                                          <p:attrName>ppt_x</p:attrName>
                                        </p:attrNameLst>
                                      </p:cBhvr>
                                      <p:tavLst>
                                        <p:tav tm="0">
                                          <p:val>
                                            <p:strVal val="#ppt_x"/>
                                          </p:val>
                                        </p:tav>
                                        <p:tav tm="100000">
                                          <p:val>
                                            <p:strVal val="#ppt_x"/>
                                          </p:val>
                                        </p:tav>
                                      </p:tavLst>
                                    </p:anim>
                                    <p:anim calcmode="lin" valueType="num">
                                      <p:cBhvr>
                                        <p:cTn id="1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1" grpId="0"/>
      <p:bldP spid="13" grpId="0"/>
      <p:bldP spid="14" grpId="0"/>
      <p:bldP spid="15" grpId="0"/>
      <p:bldP spid="16" grpId="0"/>
      <p:bldP spid="18" grpId="0"/>
      <p:bldP spid="17" grpId="0"/>
      <p:bldP spid="19" grpId="0"/>
      <p:bldP spid="20" grpId="0"/>
      <p:bldP spid="21" grpId="0"/>
      <p:bldP spid="22" grpId="0"/>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02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79511" y="555526"/>
            <a:ext cx="8624053" cy="4154984"/>
          </a:xfrm>
          <a:prstGeom prst="rect">
            <a:avLst/>
          </a:prstGeom>
          <a:solidFill>
            <a:schemeClr val="bg1"/>
          </a:solidFill>
        </p:spPr>
        <p:txBody>
          <a:bodyPr wrap="square">
            <a:spAutoFit/>
          </a:bodyPr>
          <a:lstStyle/>
          <a:p>
            <a:pPr marL="342900" indent="-342900">
              <a:buFontTx/>
              <a:buAutoNum type="arabicPeriod"/>
            </a:pPr>
            <a:r>
              <a:rPr lang="zh-CN" altLang="en-US" sz="2400" dirty="0" smtClean="0">
                <a:solidFill>
                  <a:srgbClr val="2E3033"/>
                </a:solidFill>
              </a:rPr>
              <a:t>正常情况我不会费心</a:t>
            </a:r>
            <a:r>
              <a:rPr lang="zh-CN" altLang="en-US" sz="2400" dirty="0">
                <a:solidFill>
                  <a:srgbClr val="2E3033"/>
                </a:solidFill>
              </a:rPr>
              <a:t>跟迈克尔</a:t>
            </a:r>
            <a:r>
              <a:rPr lang="en-US" altLang="zh-CN" sz="2400" dirty="0">
                <a:solidFill>
                  <a:srgbClr val="2E3033"/>
                </a:solidFill>
              </a:rPr>
              <a:t>·</a:t>
            </a:r>
            <a:r>
              <a:rPr lang="zh-CN" altLang="en-US" sz="2400" dirty="0">
                <a:solidFill>
                  <a:srgbClr val="2E3033"/>
                </a:solidFill>
              </a:rPr>
              <a:t>彼得森联系</a:t>
            </a:r>
            <a:r>
              <a:rPr lang="zh-CN" altLang="en-US" sz="2400" dirty="0" smtClean="0">
                <a:solidFill>
                  <a:srgbClr val="2E3033"/>
                </a:solidFill>
              </a:rPr>
              <a:t>。（</a:t>
            </a:r>
            <a:r>
              <a:rPr lang="en-US" altLang="zh-CN" sz="2400" dirty="0" smtClean="0">
                <a:solidFill>
                  <a:srgbClr val="2E3033"/>
                </a:solidFill>
              </a:rPr>
              <a:t>adv.</a:t>
            </a:r>
            <a:r>
              <a:rPr lang="zh-CN" altLang="en-US" sz="2400" dirty="0" smtClean="0">
                <a:solidFill>
                  <a:srgbClr val="2E3033"/>
                </a:solidFill>
              </a:rPr>
              <a:t>）</a:t>
            </a:r>
            <a:endParaRPr lang="zh-CN" altLang="en-US" sz="2400" dirty="0"/>
          </a:p>
          <a:p>
            <a:endParaRPr lang="en-US" altLang="zh-CN" sz="2400" dirty="0" smtClean="0">
              <a:solidFill>
                <a:srgbClr val="2E3033"/>
              </a:solidFill>
            </a:endParaRPr>
          </a:p>
          <a:p>
            <a:r>
              <a:rPr lang="en-US" altLang="zh-CN" sz="2400" dirty="0" smtClean="0">
                <a:solidFill>
                  <a:srgbClr val="2E3033"/>
                </a:solidFill>
              </a:rPr>
              <a:t>2. </a:t>
            </a:r>
            <a:r>
              <a:rPr lang="zh-CN" altLang="en-US" sz="2400" dirty="0" smtClean="0">
                <a:solidFill>
                  <a:srgbClr val="2E3033"/>
                </a:solidFill>
              </a:rPr>
              <a:t>我</a:t>
            </a:r>
            <a:r>
              <a:rPr lang="zh-CN" altLang="en-US" sz="2400" dirty="0">
                <a:solidFill>
                  <a:srgbClr val="2E3033"/>
                </a:solidFill>
              </a:rPr>
              <a:t>今天决不会让他耍卑鄙的花招</a:t>
            </a:r>
            <a:r>
              <a:rPr lang="zh-CN" altLang="en-US" sz="2400" dirty="0" smtClean="0">
                <a:solidFill>
                  <a:srgbClr val="2E3033"/>
                </a:solidFill>
              </a:rPr>
              <a:t>。（倒装句）</a:t>
            </a:r>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3.</a:t>
            </a:r>
            <a:r>
              <a:rPr lang="zh-CN" altLang="en-US" sz="2400" dirty="0">
                <a:solidFill>
                  <a:srgbClr val="2E3033"/>
                </a:solidFill>
              </a:rPr>
              <a:t>上周，他在我背上放了个牌子，上面写着</a:t>
            </a:r>
            <a:r>
              <a:rPr lang="en-US" altLang="zh-CN" sz="2400" dirty="0">
                <a:solidFill>
                  <a:srgbClr val="2E3033"/>
                </a:solidFill>
              </a:rPr>
              <a:t>:“</a:t>
            </a:r>
            <a:r>
              <a:rPr lang="zh-CN" altLang="en-US" sz="2400" dirty="0">
                <a:solidFill>
                  <a:srgbClr val="2E3033"/>
                </a:solidFill>
              </a:rPr>
              <a:t>给我唱歌吧</a:t>
            </a:r>
            <a:r>
              <a:rPr lang="en-US" altLang="zh-CN" sz="2400" dirty="0" smtClean="0">
                <a:solidFill>
                  <a:srgbClr val="2E3033"/>
                </a:solidFill>
              </a:rPr>
              <a:t>!”(</a:t>
            </a:r>
            <a:r>
              <a:rPr lang="zh-CN" altLang="en-US" sz="2400" dirty="0" smtClean="0">
                <a:solidFill>
                  <a:srgbClr val="2E3033"/>
                </a:solidFill>
              </a:rPr>
              <a:t>定从</a:t>
            </a:r>
            <a:r>
              <a:rPr lang="en-US" altLang="zh-CN"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a:solidFill>
                <a:srgbClr val="2E3033"/>
              </a:solidFill>
            </a:endParaRPr>
          </a:p>
          <a:p>
            <a:r>
              <a:rPr lang="en-US" altLang="zh-CN" sz="2400" dirty="0" smtClean="0">
                <a:solidFill>
                  <a:srgbClr val="2E3033"/>
                </a:solidFill>
              </a:rPr>
              <a:t>4.</a:t>
            </a:r>
            <a:r>
              <a:rPr lang="zh-CN" altLang="en-US" sz="2400" dirty="0">
                <a:solidFill>
                  <a:srgbClr val="2E3033"/>
                </a:solidFill>
              </a:rPr>
              <a:t>无论我走到哪里，我甚至不认识的人都开始对我唱歌</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a:solidFill>
                <a:srgbClr val="2E3033"/>
              </a:solidFill>
            </a:endParaRPr>
          </a:p>
          <a:p>
            <a:endParaRPr lang="en-US" altLang="zh-CN" sz="2400" dirty="0" smtClean="0">
              <a:solidFill>
                <a:srgbClr val="2E3033"/>
              </a:solidFill>
            </a:endParaRPr>
          </a:p>
        </p:txBody>
      </p:sp>
      <p:sp>
        <p:nvSpPr>
          <p:cNvPr id="5" name="TextBox 4"/>
          <p:cNvSpPr txBox="1"/>
          <p:nvPr/>
        </p:nvSpPr>
        <p:spPr>
          <a:xfrm>
            <a:off x="0" y="2409"/>
            <a:ext cx="6408712" cy="461600"/>
          </a:xfrm>
          <a:prstGeom prst="rect">
            <a:avLst/>
          </a:prstGeom>
          <a:noFill/>
        </p:spPr>
        <p:txBody>
          <a:bodyPr wrap="square" lIns="91376" tIns="45688" rIns="91376" bIns="45688" rtlCol="0">
            <a:spAutoFit/>
          </a:bodyPr>
          <a:lstStyle/>
          <a:p>
            <a:r>
              <a:rPr lang="en-US" altLang="zh-CN" sz="2400" dirty="0" smtClean="0">
                <a:solidFill>
                  <a:srgbClr val="FF0000"/>
                </a:solidFill>
              </a:rPr>
              <a:t>Learn  from the varied sentence structures</a:t>
            </a:r>
            <a:endParaRPr lang="zh-CN" altLang="en-US" sz="2400" dirty="0">
              <a:solidFill>
                <a:srgbClr val="FF0000"/>
              </a:solidFill>
            </a:endParaRPr>
          </a:p>
        </p:txBody>
      </p:sp>
      <p:sp>
        <p:nvSpPr>
          <p:cNvPr id="10" name="矩形 9"/>
          <p:cNvSpPr/>
          <p:nvPr/>
        </p:nvSpPr>
        <p:spPr>
          <a:xfrm>
            <a:off x="363355" y="1563638"/>
            <a:ext cx="8095506" cy="461665"/>
          </a:xfrm>
          <a:prstGeom prst="rect">
            <a:avLst/>
          </a:prstGeom>
        </p:spPr>
        <p:txBody>
          <a:bodyPr wrap="square">
            <a:spAutoFit/>
          </a:bodyPr>
          <a:lstStyle/>
          <a:p>
            <a:pPr lvl="0"/>
            <a:r>
              <a:rPr lang="en-US" altLang="zh-CN" sz="2400" kern="0" dirty="0">
                <a:solidFill>
                  <a:srgbClr val="FF0000"/>
                </a:solidFill>
                <a:latin typeface="Calibri" panose="020F0502020204030204"/>
              </a:rPr>
              <a:t> </a:t>
            </a:r>
            <a:r>
              <a:rPr lang="en-US" altLang="zh-CN" sz="2400" dirty="0">
                <a:solidFill>
                  <a:srgbClr val="FF0000"/>
                </a:solidFill>
                <a:latin typeface="Calibri" panose="020F0502020204030204"/>
              </a:rPr>
              <a:t>No way was I going to let him play a mean trick today.</a:t>
            </a:r>
            <a:endParaRPr lang="en-US" altLang="zh-CN" sz="2400" dirty="0">
              <a:solidFill>
                <a:srgbClr val="FF0000"/>
              </a:solidFill>
              <a:latin typeface="Calibri" panose="020F0502020204030204"/>
            </a:endParaRPr>
          </a:p>
        </p:txBody>
      </p:sp>
      <p:sp>
        <p:nvSpPr>
          <p:cNvPr id="17" name="矩形 16"/>
          <p:cNvSpPr/>
          <p:nvPr/>
        </p:nvSpPr>
        <p:spPr>
          <a:xfrm>
            <a:off x="196196" y="843558"/>
            <a:ext cx="8607368" cy="461665"/>
          </a:xfrm>
          <a:prstGeom prst="rect">
            <a:avLst/>
          </a:prstGeom>
        </p:spPr>
        <p:txBody>
          <a:bodyPr wrap="square">
            <a:spAutoFit/>
          </a:bodyPr>
          <a:lstStyle/>
          <a:p>
            <a:pPr marL="342900" lvl="0" indent="-342900">
              <a:buFontTx/>
              <a:buAutoNum type="arabicPeriod"/>
            </a:pPr>
            <a:r>
              <a:rPr lang="en-US" altLang="zh-CN" sz="2400" dirty="0">
                <a:solidFill>
                  <a:srgbClr val="FF0000"/>
                </a:solidFill>
              </a:rPr>
              <a:t>Normally</a:t>
            </a:r>
            <a:r>
              <a:rPr lang="zh-CN" altLang="en-US" sz="2400" dirty="0">
                <a:solidFill>
                  <a:srgbClr val="FF0000"/>
                </a:solidFill>
              </a:rPr>
              <a:t>，</a:t>
            </a:r>
            <a:r>
              <a:rPr lang="en-US" altLang="zh-CN" sz="2400" dirty="0">
                <a:solidFill>
                  <a:srgbClr val="FF0000"/>
                </a:solidFill>
              </a:rPr>
              <a:t> I didn’t bother to keep track of Michael Peterson. </a:t>
            </a:r>
            <a:endParaRPr lang="en-US" altLang="zh-CN" sz="2400" dirty="0">
              <a:solidFill>
                <a:srgbClr val="FF0000"/>
              </a:solidFill>
            </a:endParaRPr>
          </a:p>
        </p:txBody>
      </p:sp>
      <p:sp>
        <p:nvSpPr>
          <p:cNvPr id="18" name="矩形 17"/>
          <p:cNvSpPr/>
          <p:nvPr/>
        </p:nvSpPr>
        <p:spPr>
          <a:xfrm>
            <a:off x="449492" y="2499741"/>
            <a:ext cx="8004982" cy="461665"/>
          </a:xfrm>
          <a:prstGeom prst="rect">
            <a:avLst/>
          </a:prstGeom>
        </p:spPr>
        <p:txBody>
          <a:bodyPr wrap="square">
            <a:spAutoFit/>
          </a:bodyPr>
          <a:lstStyle/>
          <a:p>
            <a:pPr lvl="0"/>
            <a:r>
              <a:rPr lang="en-US" altLang="zh-CN" sz="2400" dirty="0">
                <a:solidFill>
                  <a:srgbClr val="FF0000"/>
                </a:solidFill>
              </a:rPr>
              <a:t>Last week, he put a sign on my back that said Sing to Me! </a:t>
            </a:r>
            <a:endParaRPr lang="en-US" altLang="zh-CN" sz="2400" dirty="0">
              <a:solidFill>
                <a:srgbClr val="FF0000"/>
              </a:solidFill>
            </a:endParaRPr>
          </a:p>
        </p:txBody>
      </p:sp>
      <p:sp>
        <p:nvSpPr>
          <p:cNvPr id="19" name="矩形 18"/>
          <p:cNvSpPr/>
          <p:nvPr/>
        </p:nvSpPr>
        <p:spPr>
          <a:xfrm>
            <a:off x="539552" y="3507854"/>
            <a:ext cx="7776864" cy="830997"/>
          </a:xfrm>
          <a:prstGeom prst="rect">
            <a:avLst/>
          </a:prstGeom>
        </p:spPr>
        <p:txBody>
          <a:bodyPr wrap="square">
            <a:spAutoFit/>
          </a:bodyPr>
          <a:lstStyle/>
          <a:p>
            <a:r>
              <a:rPr lang="en-US" altLang="zh-CN" sz="2400" dirty="0">
                <a:solidFill>
                  <a:srgbClr val="FF0000"/>
                </a:solidFill>
              </a:rPr>
              <a:t>Everywhere I went, people I didn’t even know started singing to me. </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887" y="437107"/>
            <a:ext cx="8585178" cy="4524315"/>
          </a:xfrm>
          <a:prstGeom prst="rect">
            <a:avLst/>
          </a:prstGeom>
          <a:solidFill>
            <a:schemeClr val="bg1"/>
          </a:solidFill>
        </p:spPr>
        <p:txBody>
          <a:bodyPr wrap="square">
            <a:spAutoFit/>
          </a:bodyPr>
          <a:lstStyle/>
          <a:p>
            <a:r>
              <a:rPr lang="en-US" altLang="zh-CN" sz="2400" dirty="0" smtClean="0">
                <a:solidFill>
                  <a:srgbClr val="2E3033"/>
                </a:solidFill>
              </a:rPr>
              <a:t>5. </a:t>
            </a:r>
            <a:r>
              <a:rPr lang="zh-CN" altLang="en-US" sz="2400" dirty="0" smtClean="0">
                <a:solidFill>
                  <a:srgbClr val="2E3033"/>
                </a:solidFill>
              </a:rPr>
              <a:t>迈</a:t>
            </a:r>
            <a:r>
              <a:rPr lang="zh-CN" altLang="en-US" sz="2400" dirty="0">
                <a:solidFill>
                  <a:srgbClr val="2E3033"/>
                </a:solidFill>
              </a:rPr>
              <a:t>克尔</a:t>
            </a:r>
            <a:r>
              <a:rPr lang="en-US" altLang="zh-CN" sz="2400" dirty="0">
                <a:solidFill>
                  <a:srgbClr val="2E3033"/>
                </a:solidFill>
              </a:rPr>
              <a:t>·</a:t>
            </a:r>
            <a:r>
              <a:rPr lang="zh-CN" altLang="en-US" sz="2400" dirty="0">
                <a:solidFill>
                  <a:srgbClr val="2E3033"/>
                </a:solidFill>
              </a:rPr>
              <a:t>彼得</a:t>
            </a:r>
            <a:r>
              <a:rPr lang="zh-CN" altLang="en-US" sz="2400" dirty="0" smtClean="0">
                <a:solidFill>
                  <a:srgbClr val="2E3033"/>
                </a:solidFill>
              </a:rPr>
              <a:t>森在</a:t>
            </a:r>
            <a:r>
              <a:rPr lang="zh-CN" altLang="en-US" sz="2400" dirty="0">
                <a:solidFill>
                  <a:srgbClr val="2E3033"/>
                </a:solidFill>
              </a:rPr>
              <a:t>那儿</a:t>
            </a:r>
            <a:r>
              <a:rPr lang="en-US" altLang="zh-CN" sz="2400" dirty="0" smtClean="0">
                <a:solidFill>
                  <a:srgbClr val="2E3033"/>
                </a:solidFill>
              </a:rPr>
              <a:t>——</a:t>
            </a:r>
            <a:r>
              <a:rPr lang="zh-CN" altLang="en-US" sz="2400" dirty="0">
                <a:solidFill>
                  <a:srgbClr val="2E3033"/>
                </a:solidFill>
              </a:rPr>
              <a:t>在迈克尔</a:t>
            </a:r>
            <a:r>
              <a:rPr lang="en-US" altLang="zh-CN" sz="2400" dirty="0">
                <a:solidFill>
                  <a:srgbClr val="2E3033"/>
                </a:solidFill>
              </a:rPr>
              <a:t>·</a:t>
            </a:r>
            <a:r>
              <a:rPr lang="zh-CN" altLang="en-US" sz="2400" dirty="0">
                <a:solidFill>
                  <a:srgbClr val="2E3033"/>
                </a:solidFill>
              </a:rPr>
              <a:t>罗杰斯的办公桌前，在他那盒情人节卡片里挖呀挖呀</a:t>
            </a:r>
            <a:r>
              <a:rPr lang="en-US" altLang="zh-CN" sz="2400" dirty="0" smtClean="0">
                <a:solidFill>
                  <a:srgbClr val="2E3033"/>
                </a:solidFill>
              </a:rPr>
              <a:t>!”</a:t>
            </a:r>
            <a:r>
              <a:rPr lang="zh-CN" altLang="en-US" sz="2400" dirty="0" smtClean="0">
                <a:solidFill>
                  <a:srgbClr val="2E3033"/>
                </a:solidFill>
              </a:rPr>
              <a:t>（</a:t>
            </a:r>
            <a:r>
              <a:rPr lang="zh-CN" altLang="en-US" sz="2400" dirty="0">
                <a:solidFill>
                  <a:srgbClr val="2E3033"/>
                </a:solidFill>
              </a:rPr>
              <a:t>用非谓语</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6. </a:t>
            </a:r>
            <a:r>
              <a:rPr lang="zh-CN" altLang="en-US" sz="2400" dirty="0" smtClean="0">
                <a:solidFill>
                  <a:srgbClr val="2E3033"/>
                </a:solidFill>
              </a:rPr>
              <a:t>我</a:t>
            </a:r>
            <a:r>
              <a:rPr lang="zh-CN" altLang="en-US" sz="2400" dirty="0">
                <a:solidFill>
                  <a:srgbClr val="2E3033"/>
                </a:solidFill>
              </a:rPr>
              <a:t>越观察隔壁的邻居，就越感到</a:t>
            </a:r>
            <a:r>
              <a:rPr lang="zh-CN" altLang="en-US" sz="2400" dirty="0" smtClean="0">
                <a:solidFill>
                  <a:srgbClr val="2E3033"/>
                </a:solidFill>
              </a:rPr>
              <a:t>困惑。</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7. </a:t>
            </a:r>
            <a:r>
              <a:rPr lang="zh-CN" altLang="en-US" sz="2400" dirty="0" smtClean="0">
                <a:solidFill>
                  <a:srgbClr val="2E3033"/>
                </a:solidFill>
              </a:rPr>
              <a:t>我</a:t>
            </a:r>
            <a:r>
              <a:rPr lang="zh-CN" altLang="en-US" sz="2400" dirty="0">
                <a:solidFill>
                  <a:srgbClr val="2E3033"/>
                </a:solidFill>
              </a:rPr>
              <a:t>站在那里，不太相信我所</a:t>
            </a:r>
            <a:r>
              <a:rPr lang="zh-CN" altLang="en-US" sz="2400" dirty="0" smtClean="0">
                <a:solidFill>
                  <a:srgbClr val="2E3033"/>
                </a:solidFill>
              </a:rPr>
              <a:t>听到的。</a:t>
            </a:r>
            <a:endParaRPr lang="en-US" altLang="zh-CN" sz="2400" dirty="0" smtClean="0">
              <a:solidFill>
                <a:srgbClr val="2E3033"/>
              </a:solidFill>
            </a:endParaRPr>
          </a:p>
          <a:p>
            <a:endParaRPr lang="en-US" altLang="zh-CN" sz="2400" dirty="0">
              <a:solidFill>
                <a:srgbClr val="2E3033"/>
              </a:solidFill>
            </a:endParaRPr>
          </a:p>
          <a:p>
            <a:endParaRPr lang="en-US" altLang="zh-CN" sz="2400" dirty="0" smtClean="0">
              <a:solidFill>
                <a:srgbClr val="2E3033"/>
              </a:solidFill>
            </a:endParaRPr>
          </a:p>
        </p:txBody>
      </p:sp>
      <p:sp>
        <p:nvSpPr>
          <p:cNvPr id="5" name="TextBox 4"/>
          <p:cNvSpPr txBox="1"/>
          <p:nvPr/>
        </p:nvSpPr>
        <p:spPr>
          <a:xfrm>
            <a:off x="0" y="2409"/>
            <a:ext cx="6408712" cy="461600"/>
          </a:xfrm>
          <a:prstGeom prst="rect">
            <a:avLst/>
          </a:prstGeom>
          <a:noFill/>
        </p:spPr>
        <p:txBody>
          <a:bodyPr wrap="square" lIns="91376" tIns="45688" rIns="91376" bIns="45688" rtlCol="0">
            <a:spAutoFit/>
          </a:bodyPr>
          <a:lstStyle/>
          <a:p>
            <a:r>
              <a:rPr lang="en-US" altLang="zh-CN" sz="2400" dirty="0" smtClean="0">
                <a:solidFill>
                  <a:srgbClr val="FF0000"/>
                </a:solidFill>
              </a:rPr>
              <a:t>Learn  from the varied sentence structures</a:t>
            </a:r>
            <a:endParaRPr lang="zh-CN" altLang="en-US" sz="2400" dirty="0">
              <a:solidFill>
                <a:srgbClr val="FF0000"/>
              </a:solidFill>
            </a:endParaRPr>
          </a:p>
        </p:txBody>
      </p:sp>
      <p:sp>
        <p:nvSpPr>
          <p:cNvPr id="13" name="矩形 12"/>
          <p:cNvSpPr/>
          <p:nvPr/>
        </p:nvSpPr>
        <p:spPr>
          <a:xfrm>
            <a:off x="160760" y="1339515"/>
            <a:ext cx="8663186" cy="830997"/>
          </a:xfrm>
          <a:prstGeom prst="rect">
            <a:avLst/>
          </a:prstGeom>
        </p:spPr>
        <p:txBody>
          <a:bodyPr wrap="square">
            <a:spAutoFit/>
          </a:bodyPr>
          <a:lstStyle/>
          <a:p>
            <a:r>
              <a:rPr lang="en-US" altLang="zh-CN" sz="2400" dirty="0">
                <a:solidFill>
                  <a:srgbClr val="FF0000"/>
                </a:solidFill>
              </a:rPr>
              <a:t>There was Michael Peterson--at Michael Rogers' desk, digging in his box of valentine cards!</a:t>
            </a:r>
            <a:endParaRPr lang="en-US" altLang="zh-CN" sz="2400" dirty="0">
              <a:solidFill>
                <a:srgbClr val="FF0000"/>
              </a:solidFill>
            </a:endParaRPr>
          </a:p>
        </p:txBody>
      </p:sp>
      <p:sp>
        <p:nvSpPr>
          <p:cNvPr id="14" name="矩形 13"/>
          <p:cNvSpPr/>
          <p:nvPr/>
        </p:nvSpPr>
        <p:spPr>
          <a:xfrm>
            <a:off x="255618" y="2787774"/>
            <a:ext cx="7916781" cy="830997"/>
          </a:xfrm>
          <a:prstGeom prst="rect">
            <a:avLst/>
          </a:prstGeom>
        </p:spPr>
        <p:txBody>
          <a:bodyPr wrap="square">
            <a:spAutoFit/>
          </a:bodyPr>
          <a:lstStyle/>
          <a:p>
            <a:r>
              <a:rPr lang="en-US" altLang="zh-CN" sz="2400" dirty="0">
                <a:solidFill>
                  <a:srgbClr val="FF0000"/>
                </a:solidFill>
              </a:rPr>
              <a:t>The more I watched my next-door neighbor, the more confused I became.</a:t>
            </a:r>
            <a:endParaRPr lang="zh-CN" altLang="en-US" sz="2400" dirty="0">
              <a:solidFill>
                <a:srgbClr val="FF0000"/>
              </a:solidFill>
            </a:endParaRPr>
          </a:p>
        </p:txBody>
      </p:sp>
      <p:sp>
        <p:nvSpPr>
          <p:cNvPr id="15" name="矩形 14"/>
          <p:cNvSpPr/>
          <p:nvPr/>
        </p:nvSpPr>
        <p:spPr>
          <a:xfrm>
            <a:off x="238767" y="4257564"/>
            <a:ext cx="8288395" cy="461665"/>
          </a:xfrm>
          <a:prstGeom prst="rect">
            <a:avLst/>
          </a:prstGeom>
        </p:spPr>
        <p:txBody>
          <a:bodyPr wrap="square">
            <a:spAutoFit/>
          </a:bodyPr>
          <a:lstStyle/>
          <a:p>
            <a:r>
              <a:rPr lang="en-US" altLang="zh-CN" sz="2400" dirty="0">
                <a:solidFill>
                  <a:srgbClr val="FF0000"/>
                </a:solidFill>
              </a:rPr>
              <a:t> I stood there, not quite believing what I was hearing</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3045518" y="580745"/>
            <a:ext cx="5581736" cy="723263"/>
            <a:chOff x="1163264" y="874194"/>
            <a:chExt cx="7442315" cy="964350"/>
          </a:xfrm>
        </p:grpSpPr>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264" y="1036527"/>
              <a:ext cx="1092583" cy="802017"/>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7737" y="874194"/>
              <a:ext cx="197842" cy="137707"/>
            </a:xfrm>
            <a:prstGeom prst="rect">
              <a:avLst/>
            </a:prstGeom>
          </p:spPr>
        </p:pic>
      </p:grpSp>
      <p:pic>
        <p:nvPicPr>
          <p:cNvPr id="52" name="图片 5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247868" y="1116982"/>
            <a:ext cx="448791" cy="445615"/>
          </a:xfrm>
          <a:prstGeom prst="rect">
            <a:avLst/>
          </a:prstGeom>
        </p:spPr>
      </p:pic>
      <p:pic>
        <p:nvPicPr>
          <p:cNvPr id="53" name="图片 52"/>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744037" y="183500"/>
            <a:ext cx="342764" cy="340338"/>
          </a:xfrm>
          <a:prstGeom prst="rect">
            <a:avLst/>
          </a:prstGeom>
        </p:spPr>
      </p:pic>
      <p:pic>
        <p:nvPicPr>
          <p:cNvPr id="24" name="图片 23"/>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b="34951"/>
          <a:stretch>
            <a:fillRect/>
          </a:stretch>
        </p:blipFill>
        <p:spPr>
          <a:xfrm>
            <a:off x="309370" y="506448"/>
            <a:ext cx="587435" cy="352548"/>
          </a:xfrm>
          <a:prstGeom prst="rect">
            <a:avLst/>
          </a:prstGeom>
        </p:spPr>
      </p:pic>
      <p:pic>
        <p:nvPicPr>
          <p:cNvPr id="28" name="图片 2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4558511" y="439527"/>
            <a:ext cx="300257" cy="298133"/>
          </a:xfrm>
          <a:prstGeom prst="rect">
            <a:avLst/>
          </a:prstGeom>
        </p:spPr>
      </p:pic>
      <p:pic>
        <p:nvPicPr>
          <p:cNvPr id="29" name="图片 28"/>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7506871" y="147478"/>
            <a:ext cx="180627" cy="179349"/>
          </a:xfrm>
          <a:prstGeom prst="rect">
            <a:avLst/>
          </a:prstGeom>
        </p:spPr>
      </p:pic>
      <p:sp>
        <p:nvSpPr>
          <p:cNvPr id="13" name="文本框 12"/>
          <p:cNvSpPr txBox="1"/>
          <p:nvPr/>
        </p:nvSpPr>
        <p:spPr>
          <a:xfrm>
            <a:off x="896620" y="735330"/>
            <a:ext cx="2780665" cy="368300"/>
          </a:xfrm>
          <a:prstGeom prst="rect">
            <a:avLst/>
          </a:prstGeom>
          <a:solidFill>
            <a:schemeClr val="accent3">
              <a:lumMod val="60000"/>
              <a:lumOff val="40000"/>
            </a:schemeClr>
          </a:solidFill>
        </p:spPr>
        <p:txBody>
          <a:bodyPr wrap="square">
            <a:spAutoFit/>
          </a:bodyPr>
          <a:lstStyle/>
          <a:p>
            <a:r>
              <a:rPr lang="en-US" altLang="zh-CN" dirty="0">
                <a:latin typeface="宋体" panose="02010600030101010101" pitchFamily="2" charset="-122"/>
                <a:ea typeface="宋体" panose="02010600030101010101" pitchFamily="2" charset="-122"/>
              </a:rPr>
              <a:t>1. </a:t>
            </a:r>
            <a:r>
              <a:rPr lang="zh-CN" altLang="en-US" dirty="0">
                <a:latin typeface="宋体" panose="02010600030101010101" pitchFamily="2" charset="-122"/>
                <a:ea typeface="宋体" panose="02010600030101010101" pitchFamily="2" charset="-122"/>
              </a:rPr>
              <a:t>欢快的笑声</a:t>
            </a:r>
            <a:endParaRPr lang="zh-CN" altLang="en-US" dirty="0">
              <a:latin typeface="宋体" panose="02010600030101010101" pitchFamily="2" charset="-122"/>
              <a:ea typeface="宋体" panose="02010600030101010101" pitchFamily="2" charset="-122"/>
            </a:endParaRPr>
          </a:p>
        </p:txBody>
      </p:sp>
      <p:sp>
        <p:nvSpPr>
          <p:cNvPr id="16" name="文本框 15"/>
          <p:cNvSpPr txBox="1"/>
          <p:nvPr/>
        </p:nvSpPr>
        <p:spPr>
          <a:xfrm>
            <a:off x="4427855" y="915670"/>
            <a:ext cx="231711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1.</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the joyful laughter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p:cNvSpPr txBox="1"/>
          <p:nvPr/>
        </p:nvSpPr>
        <p:spPr>
          <a:xfrm>
            <a:off x="896620" y="1141730"/>
            <a:ext cx="2752725"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意料之外</a:t>
            </a:r>
            <a:endParaRPr lang="zh-CN" altLang="en-US" sz="2000" dirty="0">
              <a:latin typeface="宋体" panose="02010600030101010101" pitchFamily="2" charset="-122"/>
              <a:ea typeface="宋体" panose="02010600030101010101" pitchFamily="2" charset="-122"/>
            </a:endParaRPr>
          </a:p>
        </p:txBody>
      </p:sp>
      <p:sp>
        <p:nvSpPr>
          <p:cNvPr id="18" name="文本框 17"/>
          <p:cNvSpPr txBox="1"/>
          <p:nvPr/>
        </p:nvSpPr>
        <p:spPr>
          <a:xfrm>
            <a:off x="4451985" y="1339850"/>
            <a:ext cx="305435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2.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out of expectation</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899642" y="1649954"/>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强烈的好奇心</a:t>
            </a:r>
            <a:endParaRPr lang="zh-CN" altLang="en-US" sz="2000" dirty="0">
              <a:latin typeface="宋体" panose="02010600030101010101" pitchFamily="2" charset="-122"/>
              <a:ea typeface="宋体" panose="02010600030101010101" pitchFamily="2" charset="-122"/>
            </a:endParaRPr>
          </a:p>
        </p:txBody>
      </p:sp>
      <p:sp>
        <p:nvSpPr>
          <p:cNvPr id="22" name="文本框 21"/>
          <p:cNvSpPr txBox="1"/>
          <p:nvPr/>
        </p:nvSpPr>
        <p:spPr>
          <a:xfrm>
            <a:off x="4451985" y="1815465"/>
            <a:ext cx="309308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3.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strong curiosity</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p:cNvSpPr txBox="1"/>
          <p:nvPr/>
        </p:nvSpPr>
        <p:spPr>
          <a:xfrm>
            <a:off x="899642" y="2200529"/>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不被注意</a:t>
            </a:r>
            <a:endParaRPr lang="zh-CN" altLang="en-US" sz="2000" dirty="0">
              <a:latin typeface="宋体" panose="02010600030101010101" pitchFamily="2" charset="-122"/>
              <a:ea typeface="宋体" panose="02010600030101010101" pitchFamily="2" charset="-122"/>
            </a:endParaRPr>
          </a:p>
        </p:txBody>
      </p:sp>
      <p:sp>
        <p:nvSpPr>
          <p:cNvPr id="26" name="文本框 25"/>
          <p:cNvSpPr txBox="1"/>
          <p:nvPr/>
        </p:nvSpPr>
        <p:spPr>
          <a:xfrm>
            <a:off x="4472305" y="2318385"/>
            <a:ext cx="318643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4.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unnoticeably</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899642" y="2716053"/>
            <a:ext cx="2166422"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松一口气</a:t>
            </a:r>
            <a:endParaRPr lang="zh-CN" altLang="en-US" sz="2000" dirty="0">
              <a:latin typeface="宋体" panose="02010600030101010101" pitchFamily="2" charset="-122"/>
              <a:ea typeface="宋体" panose="02010600030101010101" pitchFamily="2" charset="-122"/>
            </a:endParaRPr>
          </a:p>
        </p:txBody>
      </p:sp>
      <p:sp>
        <p:nvSpPr>
          <p:cNvPr id="31" name="文本框 30"/>
          <p:cNvSpPr txBox="1"/>
          <p:nvPr/>
        </p:nvSpPr>
        <p:spPr>
          <a:xfrm>
            <a:off x="4140200" y="2853055"/>
            <a:ext cx="531812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5.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relieve a sigh/ breathe/heave a sigh of relief</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p:cNvSpPr txBox="1"/>
          <p:nvPr/>
        </p:nvSpPr>
        <p:spPr>
          <a:xfrm>
            <a:off x="899795" y="3332480"/>
            <a:ext cx="2689860"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轻快地打断他的话</a:t>
            </a:r>
            <a:endParaRPr lang="zh-CN" altLang="en-US" sz="2000" dirty="0">
              <a:latin typeface="宋体" panose="02010600030101010101" pitchFamily="2" charset="-122"/>
              <a:ea typeface="宋体" panose="02010600030101010101" pitchFamily="2" charset="-122"/>
            </a:endParaRPr>
          </a:p>
        </p:txBody>
      </p:sp>
      <p:sp>
        <p:nvSpPr>
          <p:cNvPr id="34" name="文本框 33"/>
          <p:cNvSpPr txBox="1"/>
          <p:nvPr/>
        </p:nvSpPr>
        <p:spPr>
          <a:xfrm>
            <a:off x="4505325" y="3388360"/>
            <a:ext cx="3294380"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6.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briskly cut his words</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文本框 34"/>
          <p:cNvSpPr txBox="1"/>
          <p:nvPr/>
        </p:nvSpPr>
        <p:spPr>
          <a:xfrm>
            <a:off x="899795" y="3796030"/>
            <a:ext cx="3065780"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7.</a:t>
            </a:r>
            <a:r>
              <a:rPr lang="zh-CN" altLang="en-US" sz="2000" dirty="0">
                <a:latin typeface="宋体" panose="02010600030101010101" pitchFamily="2" charset="-122"/>
                <a:ea typeface="宋体" panose="02010600030101010101" pitchFamily="2" charset="-122"/>
              </a:rPr>
              <a:t>被我的回答吓了一跳</a:t>
            </a:r>
            <a:endParaRPr lang="zh-CN" altLang="en-US" sz="2000" dirty="0">
              <a:latin typeface="宋体" panose="02010600030101010101" pitchFamily="2" charset="-122"/>
              <a:ea typeface="宋体" panose="02010600030101010101" pitchFamily="2" charset="-122"/>
            </a:endParaRPr>
          </a:p>
        </p:txBody>
      </p:sp>
      <p:sp>
        <p:nvSpPr>
          <p:cNvPr id="36" name="文本框 35"/>
          <p:cNvSpPr txBox="1"/>
          <p:nvPr/>
        </p:nvSpPr>
        <p:spPr>
          <a:xfrm>
            <a:off x="4558665" y="3849370"/>
            <a:ext cx="302069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7.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startled by my answer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文本框 36"/>
          <p:cNvSpPr txBox="1"/>
          <p:nvPr/>
        </p:nvSpPr>
        <p:spPr>
          <a:xfrm>
            <a:off x="803910" y="4371975"/>
            <a:ext cx="3370580" cy="398780"/>
          </a:xfrm>
          <a:prstGeom prst="rect">
            <a:avLst/>
          </a:prstGeom>
          <a:solidFill>
            <a:schemeClr val="accent3">
              <a:lumMod val="60000"/>
              <a:lumOff val="40000"/>
            </a:schemeClr>
          </a:solidFill>
        </p:spPr>
        <p:txBody>
          <a:bodyPr wrap="square">
            <a:spAutoFit/>
          </a:bodyPr>
          <a:lstStyle/>
          <a:p>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对他的唐突反应咯咯直笑</a:t>
            </a:r>
            <a:endParaRPr lang="zh-CN" altLang="en-US" sz="2000" dirty="0">
              <a:latin typeface="宋体" panose="02010600030101010101" pitchFamily="2" charset="-122"/>
              <a:ea typeface="宋体" panose="02010600030101010101" pitchFamily="2" charset="-122"/>
            </a:endParaRPr>
          </a:p>
        </p:txBody>
      </p:sp>
      <p:sp>
        <p:nvSpPr>
          <p:cNvPr id="41" name="文本框 40"/>
          <p:cNvSpPr txBox="1"/>
          <p:nvPr/>
        </p:nvSpPr>
        <p:spPr>
          <a:xfrm>
            <a:off x="4570730" y="4298315"/>
            <a:ext cx="3880485" cy="398780"/>
          </a:xfrm>
          <a:prstGeom prst="rect">
            <a:avLst/>
          </a:prstGeom>
          <a:solidFill>
            <a:srgbClr val="FFC000"/>
          </a:solidFill>
        </p:spPr>
        <p:txBody>
          <a:bodyPr wrap="square">
            <a:spAutoFit/>
          </a:bodyPr>
          <a:lstStyle/>
          <a:p>
            <a:r>
              <a:rPr lang="en-US" altLang="zh-CN" sz="2000" dirty="0">
                <a:latin typeface="宋体" panose="02010600030101010101" pitchFamily="2" charset="-122"/>
                <a:ea typeface="宋体" panose="02010600030101010101" pitchFamily="2" charset="-122"/>
              </a:rPr>
              <a:t>8.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chuckle at his abrupt reaction</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3"/>
          <p:cNvSpPr txBox="1">
            <a:spLocks noChangeArrowheads="1"/>
          </p:cNvSpPr>
          <p:nvPr/>
        </p:nvSpPr>
        <p:spPr bwMode="auto">
          <a:xfrm>
            <a:off x="247868" y="107536"/>
            <a:ext cx="3718560" cy="460375"/>
          </a:xfrm>
          <a:prstGeom prst="rect">
            <a:avLst/>
          </a:prstGeom>
          <a:noFill/>
          <a:ln w="38100">
            <a:solidFill>
              <a:srgbClr val="0070C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a:solidFill>
                  <a:schemeClr val="bg1"/>
                </a:solidFill>
                <a:latin typeface="微软雅黑" panose="020B0503020204020204" charset="-122"/>
                <a:ea typeface="微软雅黑" panose="020B0503020204020204" charset="-122"/>
              </a:rPr>
              <a:t>课后巩固练习</a:t>
            </a:r>
            <a:r>
              <a:rPr lang="en-US" altLang="zh-CN" sz="2400" b="1" dirty="0">
                <a:solidFill>
                  <a:schemeClr val="bg1"/>
                </a:solidFill>
                <a:latin typeface="微软雅黑" panose="020B0503020204020204" charset="-122"/>
                <a:ea typeface="微软雅黑" panose="020B0503020204020204" charset="-122"/>
              </a:rPr>
              <a:t>—Emotion </a:t>
            </a:r>
            <a:endParaRPr lang="zh-CN" altLang="en-US" sz="2400" b="1" dirty="0">
              <a:solidFill>
                <a:schemeClr val="bg1"/>
              </a:solidFill>
              <a:latin typeface="微软雅黑" panose="020B0503020204020204" charset="-122"/>
              <a:ea typeface="微软雅黑" panose="020B0503020204020204"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P spid="22" grpId="0" bldLvl="0" animBg="1"/>
      <p:bldP spid="25" grpId="0" bldLvl="0" animBg="1"/>
      <p:bldP spid="26" grpId="0" bldLvl="0" animBg="1"/>
      <p:bldP spid="27" grpId="0" bldLvl="0" animBg="1"/>
      <p:bldP spid="31" grpId="0" bldLvl="0" animBg="1"/>
      <p:bldP spid="33" grpId="0" bldLvl="0" animBg="1"/>
      <p:bldP spid="34" grpId="0" bldLvl="0" animBg="1"/>
      <p:bldP spid="35" grpId="0" bldLvl="0" animBg="1"/>
      <p:bldP spid="36" grpId="0" bldLvl="0" animBg="1"/>
      <p:bldP spid="37" grpId="0" bldLvl="0" animBg="1"/>
      <p:bldP spid="41"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5078" y="446387"/>
            <a:ext cx="8667441" cy="1212288"/>
            <a:chOff x="3797901" y="3071868"/>
            <a:chExt cx="4124130" cy="1502123"/>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3" name="文本框 2"/>
            <p:cNvSpPr txBox="1"/>
            <p:nvPr/>
          </p:nvSpPr>
          <p:spPr>
            <a:xfrm>
              <a:off x="3846657" y="3071868"/>
              <a:ext cx="3998830" cy="1028368"/>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0" name="文本框 18"/>
          <p:cNvSpPr txBox="1"/>
          <p:nvPr/>
        </p:nvSpPr>
        <p:spPr>
          <a:xfrm>
            <a:off x="63699" y="38221"/>
            <a:ext cx="2178803" cy="523220"/>
          </a:xfrm>
          <a:prstGeom prst="rect">
            <a:avLst/>
          </a:prstGeom>
          <a:noFill/>
        </p:spPr>
        <p:txBody>
          <a:bodyPr wrap="none" lIns="91376" tIns="45688" rIns="91376" bIns="45688" rtlCol="0">
            <a:spAutoFit/>
          </a:bodyPr>
          <a:lstStyle/>
          <a:p>
            <a:pPr algn="ctr"/>
            <a:r>
              <a:rPr lang="en-US" altLang="zh-CN" sz="2800" b="1" dirty="0">
                <a:solidFill>
                  <a:srgbClr val="7030A0"/>
                </a:solidFill>
                <a:latin typeface="Times New Roman" panose="02020603050405020304" pitchFamily="18" charset="0"/>
                <a:cs typeface="Times New Roman" panose="02020603050405020304" pitchFamily="18" charset="0"/>
              </a:rPr>
              <a:t>How to write</a:t>
            </a:r>
            <a:endParaRPr lang="zh-CN" altLang="en-US" sz="2800" b="1" dirty="0">
              <a:solidFill>
                <a:srgbClr val="7030A0"/>
              </a:solidFill>
              <a:latin typeface="Times New Roman" panose="02020603050405020304" pitchFamily="18" charset="0"/>
              <a:cs typeface="Times New Roman" panose="02020603050405020304" pitchFamily="18" charset="0"/>
            </a:endParaRPr>
          </a:p>
        </p:txBody>
      </p:sp>
      <p:sp>
        <p:nvSpPr>
          <p:cNvPr id="30" name="圆角矩形 29"/>
          <p:cNvSpPr/>
          <p:nvPr/>
        </p:nvSpPr>
        <p:spPr>
          <a:xfrm>
            <a:off x="7452322" y="2851646"/>
            <a:ext cx="1318160" cy="821617"/>
          </a:xfrm>
          <a:prstGeom prst="roundRect">
            <a:avLst/>
          </a:prstGeom>
          <a:noFill/>
          <a:ln w="34925" cap="flat" cmpd="sng" algn="ctr">
            <a:solidFill>
              <a:srgbClr val="C00000"/>
            </a:solidFill>
            <a:prstDash val="solid"/>
            <a:miter lim="800000"/>
          </a:ln>
          <a:effectLst/>
        </p:spPr>
        <p:txBody>
          <a:bodyPr lIns="91376" tIns="45688" rIns="91376" bIns="45688" rtlCol="0" anchor="ctr"/>
          <a:lstStyle/>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Para.1</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amazed</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confused;</a:t>
            </a:r>
            <a:endParaRPr lang="en-US" altLang="zh-CN" sz="2100" b="1" kern="0" dirty="0">
              <a:solidFill>
                <a:srgbClr val="C00000"/>
              </a:solidFill>
              <a:latin typeface="Times New Roman Bold" panose="02020703060505090304" charset="0"/>
              <a:cs typeface="Times New Roman Bold" panose="02020703060505090304" charset="0"/>
            </a:endParaRPr>
          </a:p>
        </p:txBody>
      </p: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285"/>
          <a:stretch>
            <a:fillRect/>
          </a:stretch>
        </p:blipFill>
        <p:spPr bwMode="auto">
          <a:xfrm>
            <a:off x="7164290" y="299828"/>
            <a:ext cx="1756605" cy="205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41444" y="1150879"/>
            <a:ext cx="4202052" cy="1027193"/>
          </a:xfrm>
          <a:prstGeom prst="rect">
            <a:avLst/>
          </a:prstGeom>
          <a:noFill/>
        </p:spPr>
        <p:txBody>
          <a:bodyPr wrap="square" lIns="91365" tIns="45683" rIns="91365" bIns="45683" rtlCol="0">
            <a:spAutoFit/>
          </a:bodyPr>
          <a:lstStyle/>
          <a:p>
            <a:pPr>
              <a:defRPr/>
            </a:pPr>
            <a:r>
              <a:rPr lang="en-US" altLang="zh-CN" sz="2000" b="1" kern="0" dirty="0">
                <a:solidFill>
                  <a:srgbClr val="FF0000"/>
                </a:solidFill>
                <a:latin typeface="Calibri" panose="020F0502020204030204"/>
                <a:ea typeface="宋体" panose="02010600030101010101" pitchFamily="2" charset="-122"/>
              </a:rPr>
              <a:t>How to describe Peterson’s behavior?</a:t>
            </a:r>
            <a:endParaRPr lang="en-US" altLang="zh-CN" sz="2000" b="1" kern="0" dirty="0">
              <a:solidFill>
                <a:srgbClr val="FF0000"/>
              </a:solidFill>
              <a:latin typeface="Calibri" panose="020F0502020204030204"/>
              <a:ea typeface="宋体" panose="02010600030101010101" pitchFamily="2" charset="-122"/>
            </a:endParaRPr>
          </a:p>
          <a:p>
            <a:pPr>
              <a:defRPr/>
            </a:pPr>
            <a:r>
              <a:rPr lang="en-US" altLang="zh-CN" sz="2000" b="1" kern="0" dirty="0">
                <a:solidFill>
                  <a:srgbClr val="FF0000"/>
                </a:solidFill>
                <a:latin typeface="Calibri" panose="020F0502020204030204"/>
                <a:ea typeface="宋体" panose="02010600030101010101" pitchFamily="2" charset="-122"/>
              </a:rPr>
              <a:t>How did he explain?</a:t>
            </a:r>
            <a:endParaRPr lang="en-US" altLang="zh-CN" sz="2000" b="1" kern="0" dirty="0">
              <a:solidFill>
                <a:srgbClr val="FF0000"/>
              </a:solidFill>
              <a:latin typeface="Calibri" panose="020F0502020204030204"/>
              <a:ea typeface="宋体" panose="02010600030101010101" pitchFamily="2" charset="-122"/>
            </a:endParaRPr>
          </a:p>
          <a:p>
            <a:pPr>
              <a:defRPr/>
            </a:pPr>
            <a:r>
              <a:rPr lang="en-US" altLang="zh-CN" sz="2000" b="1" kern="0" dirty="0">
                <a:solidFill>
                  <a:srgbClr val="FF0000"/>
                </a:solidFill>
                <a:latin typeface="Calibri" panose="020F0502020204030204"/>
                <a:ea typeface="宋体" panose="02010600030101010101" pitchFamily="2" charset="-122"/>
              </a:rPr>
              <a:t>How to describe my feeling?</a:t>
            </a:r>
            <a:endParaRPr lang="zh-CN" altLang="en-US" sz="2000" b="1" kern="0" dirty="0">
              <a:solidFill>
                <a:srgbClr val="FF0000"/>
              </a:solidFill>
              <a:latin typeface="Calibri" panose="020F0502020204030204"/>
              <a:ea typeface="宋体" panose="02010600030101010101" pitchFamily="2" charset="-122"/>
            </a:endParaRPr>
          </a:p>
        </p:txBody>
      </p:sp>
      <p:sp>
        <p:nvSpPr>
          <p:cNvPr id="4" name="TextBox 3"/>
          <p:cNvSpPr txBox="1"/>
          <p:nvPr/>
        </p:nvSpPr>
        <p:spPr>
          <a:xfrm>
            <a:off x="1331640" y="2105085"/>
            <a:ext cx="5184576" cy="1754326"/>
          </a:xfrm>
          <a:prstGeom prst="rect">
            <a:avLst/>
          </a:prstGeom>
          <a:noFill/>
          <a:ln w="28575">
            <a:solidFill>
              <a:srgbClr val="0099CC"/>
            </a:solidFill>
          </a:ln>
        </p:spPr>
        <p:txBody>
          <a:bodyPr wrap="square" lIns="91376" tIns="45688" rIns="91376" bIns="45688" rtlCol="0">
            <a:spAutoFit/>
          </a:bodyPr>
          <a:lstStyle/>
          <a:p>
            <a:r>
              <a:rPr lang="en-US" altLang="zh-CN" dirty="0" smtClean="0"/>
              <a:t>was buried in/focused on…digging </a:t>
            </a:r>
            <a:r>
              <a:rPr lang="en-US" altLang="zh-CN" dirty="0"/>
              <a:t>in the </a:t>
            </a:r>
            <a:r>
              <a:rPr lang="en-US" altLang="zh-CN" dirty="0" smtClean="0"/>
              <a:t>box</a:t>
            </a:r>
            <a:endParaRPr lang="en-US" altLang="zh-CN" dirty="0" smtClean="0"/>
          </a:p>
          <a:p>
            <a:r>
              <a:rPr lang="en-US" altLang="zh-CN" dirty="0"/>
              <a:t>Sweat dripped from one's </a:t>
            </a:r>
            <a:r>
              <a:rPr lang="en-US" altLang="zh-CN" dirty="0" smtClean="0"/>
              <a:t>face</a:t>
            </a:r>
            <a:r>
              <a:rPr lang="en-US" altLang="zh-CN" dirty="0"/>
              <a:t>;</a:t>
            </a:r>
            <a:r>
              <a:rPr lang="en-US" altLang="zh-CN" dirty="0" smtClean="0"/>
              <a:t> </a:t>
            </a:r>
            <a:endParaRPr lang="en-US" altLang="zh-CN" dirty="0" smtClean="0"/>
          </a:p>
          <a:p>
            <a:r>
              <a:rPr lang="en-US" altLang="zh-CN" dirty="0" smtClean="0"/>
              <a:t>Sweat </a:t>
            </a:r>
            <a:r>
              <a:rPr lang="en-US" altLang="zh-CN" dirty="0"/>
              <a:t>trickled </a:t>
            </a:r>
            <a:r>
              <a:rPr lang="en-US" altLang="zh-CN" dirty="0" smtClean="0"/>
              <a:t>down his forehead...</a:t>
            </a:r>
            <a:endParaRPr lang="en-US" altLang="zh-CN" dirty="0" smtClean="0"/>
          </a:p>
          <a:p>
            <a:r>
              <a:rPr lang="en-US" altLang="zh-CN" dirty="0" smtClean="0"/>
              <a:t>murmured; urged; pointed ; turned over</a:t>
            </a:r>
            <a:endParaRPr lang="en-US" altLang="zh-CN" dirty="0" smtClean="0"/>
          </a:p>
          <a:p>
            <a:r>
              <a:rPr lang="en-US" altLang="zh-CN" dirty="0" smtClean="0"/>
              <a:t>explained to me desperately; apologized; </a:t>
            </a:r>
            <a:endParaRPr lang="en-US" altLang="zh-CN" dirty="0" smtClean="0"/>
          </a:p>
          <a:p>
            <a:r>
              <a:rPr lang="en-US" altLang="zh-CN" dirty="0" smtClean="0"/>
              <a:t>drew; made; exchanged </a:t>
            </a:r>
            <a:endParaRPr lang="en-US" altLang="zh-CN" dirty="0" smtClean="0"/>
          </a:p>
        </p:txBody>
      </p:sp>
      <p:sp>
        <p:nvSpPr>
          <p:cNvPr id="6" name="矩形 5"/>
          <p:cNvSpPr/>
          <p:nvPr/>
        </p:nvSpPr>
        <p:spPr>
          <a:xfrm>
            <a:off x="86531" y="2651559"/>
            <a:ext cx="1149969" cy="715528"/>
          </a:xfrm>
          <a:prstGeom prst="rect">
            <a:avLst/>
          </a:prstGeom>
        </p:spPr>
        <p:txBody>
          <a:bodyPr wrap="none" lIns="91376" tIns="45688" rIns="91376" bIns="45688">
            <a:spAutoFit/>
          </a:bodyPr>
          <a:lstStyle/>
          <a:p>
            <a:r>
              <a:rPr lang="en-US" altLang="zh-CN" sz="2000" b="1" kern="0" dirty="0">
                <a:solidFill>
                  <a:srgbClr val="FF0000"/>
                </a:solidFill>
                <a:latin typeface="Calibri" panose="020F0502020204030204"/>
                <a:ea typeface="宋体" panose="02010600030101010101" pitchFamily="2" charset="-122"/>
              </a:rPr>
              <a:t>Michael</a:t>
            </a:r>
            <a:endParaRPr lang="en-US" altLang="zh-CN" sz="2000" b="1" kern="0" dirty="0">
              <a:solidFill>
                <a:srgbClr val="FF0000"/>
              </a:solidFill>
              <a:latin typeface="Calibri" panose="020F0502020204030204"/>
              <a:ea typeface="宋体" panose="02010600030101010101" pitchFamily="2" charset="-122"/>
            </a:endParaRPr>
          </a:p>
          <a:p>
            <a:r>
              <a:rPr lang="en-US" altLang="zh-CN" sz="2000" b="1" kern="0" dirty="0">
                <a:solidFill>
                  <a:srgbClr val="FF0000"/>
                </a:solidFill>
                <a:latin typeface="Calibri" panose="020F0502020204030204"/>
                <a:ea typeface="宋体" panose="02010600030101010101" pitchFamily="2" charset="-122"/>
              </a:rPr>
              <a:t>Peterson</a:t>
            </a:r>
            <a:endParaRPr lang="zh-CN" altLang="en-US" dirty="0"/>
          </a:p>
        </p:txBody>
      </p:sp>
      <p:sp>
        <p:nvSpPr>
          <p:cNvPr id="34" name="矩形 33"/>
          <p:cNvSpPr/>
          <p:nvPr/>
        </p:nvSpPr>
        <p:spPr>
          <a:xfrm>
            <a:off x="177739" y="4225875"/>
            <a:ext cx="478016" cy="400110"/>
          </a:xfrm>
          <a:prstGeom prst="rect">
            <a:avLst/>
          </a:prstGeom>
        </p:spPr>
        <p:txBody>
          <a:bodyPr wrap="none" lIns="91376" tIns="45688" rIns="91376" bIns="45688">
            <a:spAutoFit/>
          </a:bodyPr>
          <a:lstStyle/>
          <a:p>
            <a:r>
              <a:rPr lang="en-US" altLang="zh-CN" sz="2000" b="1" kern="0" dirty="0">
                <a:solidFill>
                  <a:srgbClr val="FF0000"/>
                </a:solidFill>
                <a:latin typeface="Calibri" panose="020F0502020204030204"/>
                <a:ea typeface="宋体" panose="02010600030101010101" pitchFamily="2" charset="-122"/>
              </a:rPr>
              <a:t>“I”</a:t>
            </a:r>
            <a:endParaRPr lang="zh-CN" altLang="en-US" dirty="0"/>
          </a:p>
        </p:txBody>
      </p:sp>
      <p:sp>
        <p:nvSpPr>
          <p:cNvPr id="7" name="TextBox 6"/>
          <p:cNvSpPr txBox="1"/>
          <p:nvPr/>
        </p:nvSpPr>
        <p:spPr>
          <a:xfrm>
            <a:off x="1331640" y="3887353"/>
            <a:ext cx="5184576" cy="1197610"/>
          </a:xfrm>
          <a:prstGeom prst="rect">
            <a:avLst/>
          </a:prstGeom>
          <a:noFill/>
          <a:ln w="28575">
            <a:solidFill>
              <a:srgbClr val="0099CC"/>
            </a:solidFill>
          </a:ln>
        </p:spPr>
        <p:txBody>
          <a:bodyPr wrap="square" lIns="91376" tIns="45688" rIns="91376" bIns="45688" rtlCol="0">
            <a:spAutoFit/>
          </a:bodyPr>
          <a:lstStyle/>
          <a:p>
            <a:r>
              <a:rPr lang="en-US" altLang="zh-CN" dirty="0" smtClean="0"/>
              <a:t>frowned</a:t>
            </a:r>
            <a:r>
              <a:rPr lang="zh-CN" altLang="en-US" dirty="0" smtClean="0"/>
              <a:t>， </a:t>
            </a:r>
            <a:r>
              <a:rPr lang="en-US" altLang="zh-CN" dirty="0" smtClean="0"/>
              <a:t>blinked, my </a:t>
            </a:r>
            <a:r>
              <a:rPr lang="en-US" altLang="zh-CN" dirty="0"/>
              <a:t>expression hardened</a:t>
            </a:r>
            <a:endParaRPr lang="en-US" altLang="zh-CN" dirty="0" smtClean="0"/>
          </a:p>
          <a:p>
            <a:r>
              <a:rPr lang="en-US" altLang="zh-CN" dirty="0" smtClean="0"/>
              <a:t>stared </a:t>
            </a:r>
            <a:r>
              <a:rPr lang="en-US" altLang="zh-CN" dirty="0"/>
              <a:t>at </a:t>
            </a:r>
            <a:r>
              <a:rPr lang="en-US" altLang="zh-CN" dirty="0" smtClean="0"/>
              <a:t>him angrily </a:t>
            </a:r>
            <a:r>
              <a:rPr lang="en-US" altLang="zh-CN" dirty="0"/>
              <a:t>in </a:t>
            </a:r>
            <a:r>
              <a:rPr lang="en-US" altLang="zh-CN" dirty="0" smtClean="0"/>
              <a:t>disbelief</a:t>
            </a:r>
            <a:endParaRPr lang="en-US" altLang="zh-CN" dirty="0" smtClean="0"/>
          </a:p>
          <a:p>
            <a:r>
              <a:rPr lang="en-US" altLang="zh-CN" dirty="0" smtClean="0"/>
              <a:t>warned him; tried to drive him away</a:t>
            </a:r>
            <a:endParaRPr lang="en-US" altLang="zh-CN" dirty="0" smtClean="0"/>
          </a:p>
          <a:p>
            <a:r>
              <a:rPr lang="en-US" altLang="zh-CN" dirty="0"/>
              <a:t>rooted there with my eyes </a:t>
            </a:r>
            <a:r>
              <a:rPr lang="en-US" altLang="zh-CN" dirty="0" smtClean="0"/>
              <a:t>widened</a:t>
            </a:r>
            <a:endParaRPr lang="en-US" altLang="zh-CN" dirty="0"/>
          </a:p>
        </p:txBody>
      </p:sp>
      <p:pic>
        <p:nvPicPr>
          <p:cNvPr id="13" name="内容占位符 35"/>
          <p:cNvPicPr>
            <a:picLocks noGrp="1"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40570" y="46700"/>
            <a:ext cx="5256587" cy="6234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24" grpId="0"/>
      <p:bldP spid="4" grpId="0" animBg="1"/>
      <p:bldP spid="6" grpId="0"/>
      <p:bldP spid="34" grpId="0"/>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 y="123825"/>
            <a:ext cx="9097645" cy="5219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sz="2800" b="1"/>
              <a:t>He explained about his behavior </a:t>
            </a:r>
            <a:endParaRPr lang="en-US" altLang="zh-CN" sz="2800" b="1"/>
          </a:p>
        </p:txBody>
      </p:sp>
      <p:sp>
        <p:nvSpPr>
          <p:cNvPr id="100" name="文本框 99"/>
          <p:cNvSpPr txBox="1"/>
          <p:nvPr/>
        </p:nvSpPr>
        <p:spPr>
          <a:xfrm>
            <a:off x="12700" y="699770"/>
            <a:ext cx="9144000" cy="4831080"/>
          </a:xfrm>
          <a:prstGeom prst="rect">
            <a:avLst/>
          </a:prstGeom>
          <a:noFill/>
          <a:ln w="9525">
            <a:noFill/>
          </a:ln>
        </p:spPr>
        <p:txBody>
          <a:bodyPr wrap="square">
            <a:spAutoFit/>
          </a:bodyPr>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He </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explained</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that he was trying to</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put valentine cards </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into Rogers' box.</a:t>
            </a:r>
            <a:endPar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Magically, he took out a few cards from his pocket and </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stuffed/pressed/squeezed them into</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the box.</a:t>
            </a:r>
            <a:endPar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“Yes, it is truly a trick, but I’ve played it out of kindness,”</a:t>
            </a:r>
            <a:r>
              <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he </a:t>
            </a:r>
            <a:r>
              <a:rPr lang="en-US"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teased</a:t>
            </a:r>
            <a:r>
              <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fontAlgn="auto">
              <a:lnSpc>
                <a:spcPts val="2760"/>
              </a:lnSpc>
              <a:buFont typeface="Arial" panose="020B0604020202020204" pitchFamily="34" charset="0"/>
              <a:buChar char="•"/>
            </a:pPr>
            <a:r>
              <a:rPr lang="en-US" sz="2800">
                <a:latin typeface="Times New Roman" panose="02020603050405020304" pitchFamily="18" charset="0"/>
                <a:ea typeface="宋体" panose="02010600030101010101" pitchFamily="2" charset="-122"/>
                <a:cs typeface="Times New Roman" panose="02020603050405020304" pitchFamily="18" charset="0"/>
                <a:sym typeface="+mn-ea"/>
              </a:rPr>
              <a:t>This morning he </a:t>
            </a:r>
            <a:r>
              <a:rPr 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noticed</a:t>
            </a:r>
            <a:r>
              <a:rPr lang="en-US" sz="2800">
                <a:latin typeface="Times New Roman" panose="02020603050405020304" pitchFamily="18" charset="0"/>
                <a:ea typeface="宋体" panose="02010600030101010101" pitchFamily="2" charset="-122"/>
                <a:cs typeface="Times New Roman" panose="02020603050405020304" pitchFamily="18" charset="0"/>
                <a:sym typeface="+mn-ea"/>
              </a:rPr>
              <a:t> that nobody remembered to  prepare cards for Rogers</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So he intended to give Rogers his cards. After all, the cards said </a:t>
            </a:r>
            <a:r>
              <a:rPr lang="en-US" altLang="zh-CN" sz="2800" i="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to Michael </a:t>
            </a:r>
            <a:r>
              <a:rPr lang="en-US" altLang="zh-CN" sz="2800" i="1">
                <a:latin typeface="Times New Roman" panose="02020603050405020304" pitchFamily="18" charset="0"/>
                <a:ea typeface="宋体" panose="02010600030101010101" pitchFamily="2" charset="-122"/>
                <a:cs typeface="Times New Roman" panose="02020603050405020304" pitchFamily="18" charset="0"/>
                <a:sym typeface="+mn-ea"/>
              </a:rPr>
              <a:t>on them</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fontAlgn="auto">
              <a:lnSpc>
                <a:spcPts val="2760"/>
              </a:lnSpc>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Coincidentally, Rogers’ given name was Michael. So he would consider that the cards in his box were specially ready for him. </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endParaRPr lang="en-US" altLang="en-US" sz="3200" b="0">
              <a:solidFill>
                <a:schemeClr val="tx1"/>
              </a:solidFill>
              <a:latin typeface="Calibri" panose="020F0502020204030204" pitchFamily="34" charset="0"/>
              <a:ea typeface="宋体" panose="02010600030101010101" pitchFamily="2"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35" y="51435"/>
            <a:ext cx="9180195" cy="4892675"/>
          </a:xfrm>
          <a:prstGeom prst="rect">
            <a:avLst/>
          </a:prstGeom>
          <a:noFill/>
          <a:ln w="9525">
            <a:noFill/>
          </a:ln>
        </p:spPr>
        <p:txBody>
          <a:bodyPr wrap="square">
            <a:spAutoFit/>
          </a:bodyPr>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Embarrassment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enveloped</a:t>
            </a:r>
            <a:r>
              <a:rPr lang="en-US" sz="2400" b="0">
                <a:latin typeface="Times New Roman" panose="02020603050405020304" pitchFamily="18" charset="0"/>
                <a:ea typeface="宋体" panose="02010600030101010101" pitchFamily="2" charset="-122"/>
                <a:cs typeface="Times New Roman" panose="02020603050405020304" pitchFamily="18" charset="0"/>
              </a:rPr>
              <a:t> me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totally</a:t>
            </a:r>
            <a:r>
              <a:rPr lang="en-US" sz="2400" b="0">
                <a:latin typeface="Times New Roman" panose="02020603050405020304" pitchFamily="18" charset="0"/>
                <a:ea typeface="宋体" panose="02010600030101010101" pitchFamily="2" charset="-122"/>
                <a:cs typeface="Times New Roman" panose="02020603050405020304" pitchFamily="18" charset="0"/>
              </a:rPr>
              <a:t>.</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A flush of relief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swept over</a:t>
            </a:r>
            <a:r>
              <a:rPr lang="en-US" sz="2400" b="0">
                <a:latin typeface="Times New Roman" panose="02020603050405020304" pitchFamily="18" charset="0"/>
                <a:ea typeface="宋体" panose="02010600030101010101" pitchFamily="2" charset="-122"/>
                <a:cs typeface="Times New Roman" panose="02020603050405020304" pitchFamily="18" charset="0"/>
              </a:rPr>
              <a:t> me.</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What I was trying to stop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turned out to</a:t>
            </a:r>
            <a:r>
              <a:rPr lang="en-US" sz="2400" b="0">
                <a:latin typeface="Times New Roman" panose="02020603050405020304" pitchFamily="18" charset="0"/>
                <a:ea typeface="宋体" panose="02010600030101010101" pitchFamily="2" charset="-122"/>
                <a:cs typeface="Times New Roman" panose="02020603050405020304" pitchFamily="18" charset="0"/>
              </a:rPr>
              <a:t> be an act of kindness.</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It was Michael Peterson who remembered to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bring happiness to</a:t>
            </a:r>
            <a:r>
              <a:rPr lang="en-US" sz="2400" b="0">
                <a:latin typeface="Times New Roman" panose="02020603050405020304" pitchFamily="18" charset="0"/>
                <a:ea typeface="宋体" panose="02010600030101010101" pitchFamily="2" charset="-122"/>
                <a:cs typeface="Times New Roman" panose="02020603050405020304" pitchFamily="18" charset="0"/>
              </a:rPr>
              <a:t> Michael Rogers, a new comer who had been ignored on this special day. </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After making a </a:t>
            </a:r>
            <a:r>
              <a:rPr lang="en-US" altLang="zh-CN" sz="2400">
                <a:solidFill>
                  <a:srgbClr val="FF0000"/>
                </a:solidFill>
                <a:latin typeface="Times New Roman" panose="02020603050405020304" pitchFamily="18" charset="0"/>
                <a:cs typeface="Times New Roman" panose="02020603050405020304" pitchFamily="18" charset="0"/>
              </a:rPr>
              <a:t>sincere</a:t>
            </a:r>
            <a:r>
              <a:rPr lang="en-US" altLang="zh-CN" sz="2400">
                <a:latin typeface="Times New Roman" panose="02020603050405020304" pitchFamily="18" charset="0"/>
                <a:cs typeface="Times New Roman" panose="02020603050405020304" pitchFamily="18" charset="0"/>
              </a:rPr>
              <a:t> apology to him, I </a:t>
            </a:r>
            <a:r>
              <a:rPr lang="en-US" altLang="zh-CN" sz="2400">
                <a:solidFill>
                  <a:srgbClr val="FF0000"/>
                </a:solidFill>
                <a:latin typeface="Times New Roman" panose="02020603050405020304" pitchFamily="18" charset="0"/>
                <a:cs typeface="Times New Roman" panose="02020603050405020304" pitchFamily="18" charset="0"/>
              </a:rPr>
              <a:t>helped him carry out</a:t>
            </a:r>
            <a:r>
              <a:rPr lang="en-US" altLang="zh-CN" sz="2400">
                <a:latin typeface="Times New Roman" panose="02020603050405020304" pitchFamily="18" charset="0"/>
                <a:cs typeface="Times New Roman" panose="02020603050405020304" pitchFamily="18" charset="0"/>
              </a:rPr>
              <a:t> the great task.</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I </a:t>
            </a:r>
            <a:r>
              <a:rPr lang="en-US" altLang="zh-CN" sz="2400">
                <a:solidFill>
                  <a:srgbClr val="FF0000"/>
                </a:solidFill>
                <a:latin typeface="Times New Roman" panose="02020603050405020304" pitchFamily="18" charset="0"/>
                <a:cs typeface="Times New Roman" panose="02020603050405020304" pitchFamily="18" charset="0"/>
              </a:rPr>
              <a:t>was moved by</a:t>
            </a:r>
            <a:r>
              <a:rPr lang="en-US" altLang="zh-CN" sz="2400">
                <a:latin typeface="Times New Roman" panose="02020603050405020304" pitchFamily="18" charset="0"/>
                <a:cs typeface="Times New Roman" panose="02020603050405020304" pitchFamily="18" charset="0"/>
              </a:rPr>
              <a:t> Peterson's hidden kindness.</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I could imagine that no sooner had Rogers opened his box than a </a:t>
            </a:r>
            <a:r>
              <a:rPr lang="en-US" altLang="zh-CN" sz="2400">
                <a:solidFill>
                  <a:srgbClr val="FF0000"/>
                </a:solidFill>
                <a:latin typeface="Times New Roman" panose="02020603050405020304" pitchFamily="18" charset="0"/>
                <a:cs typeface="Times New Roman" panose="02020603050405020304" pitchFamily="18" charset="0"/>
              </a:rPr>
              <a:t>brilliant</a:t>
            </a:r>
            <a:r>
              <a:rPr lang="en-US" altLang="zh-CN" sz="2400">
                <a:latin typeface="Times New Roman" panose="02020603050405020304" pitchFamily="18" charset="0"/>
                <a:cs typeface="Times New Roman" panose="02020603050405020304" pitchFamily="18" charset="0"/>
              </a:rPr>
              <a:t> smile spread across his face.</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Surely, he would </a:t>
            </a:r>
            <a:r>
              <a:rPr lang="en-US" altLang="zh-CN" sz="2400">
                <a:solidFill>
                  <a:srgbClr val="FF0000"/>
                </a:solidFill>
                <a:latin typeface="Times New Roman" panose="02020603050405020304" pitchFamily="18" charset="0"/>
                <a:cs typeface="Times New Roman" panose="02020603050405020304" pitchFamily="18" charset="0"/>
              </a:rPr>
              <a:t>fit into</a:t>
            </a:r>
            <a:r>
              <a:rPr lang="en-US" altLang="zh-CN" sz="2400">
                <a:latin typeface="Times New Roman" panose="02020603050405020304" pitchFamily="18" charset="0"/>
                <a:cs typeface="Times New Roman" panose="02020603050405020304" pitchFamily="18" charset="0"/>
              </a:rPr>
              <a:t> the lovely class smoothly.</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That was the most meaningful Vatlentine's Day I had ever experienced.</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335" y="277495"/>
            <a:ext cx="9130665" cy="368300"/>
          </a:xfrm>
          <a:prstGeom prst="rect">
            <a:avLst/>
          </a:prstGeom>
          <a:noFill/>
        </p:spPr>
        <p:txBody>
          <a:bodyPr wrap="square" rtlCol="0">
            <a:spAutoFit/>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35560" y="1675130"/>
            <a:ext cx="9154160" cy="3276600"/>
          </a:xfrm>
          <a:prstGeom prst="rect">
            <a:avLst/>
          </a:prstGeom>
          <a:noFill/>
        </p:spPr>
        <p:txBody>
          <a:bodyPr wrap="square">
            <a:spAutoFit/>
          </a:bodyPr>
          <a:lstStyle/>
          <a:p>
            <a:pPr fontAlgn="auto">
              <a:lnSpc>
                <a:spcPts val="2760"/>
              </a:lnSpc>
            </a:pP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In the near distance came the joyful laughter of Carol and Julie, seemingly having found some extraordinary shells out of their expectation, and at my foot, the waves of tide kept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touch</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ing the rock periodically. ... </a:t>
            </a:r>
            <a:endPar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ts val="2760"/>
              </a:lnSpc>
            </a:pP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I lowered down my head and glued/gluing my eyes to the rest of the paper. </a:t>
            </a:r>
            <a:endPar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ts val="2760"/>
              </a:lnSpc>
            </a:pP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Slowly</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I felt the gentle breeze on my face, combing through my hair, which helped clear my thought.</a:t>
            </a:r>
            <a:endPar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ts val="2760"/>
              </a:lnSpc>
            </a:pP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endParaRPr lang="zh-CN"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p:txBody>
      </p:sp>
      <p:sp>
        <p:nvSpPr>
          <p:cNvPr id="2" name="文本框 1"/>
          <p:cNvSpPr txBox="1"/>
          <p:nvPr/>
        </p:nvSpPr>
        <p:spPr>
          <a:xfrm>
            <a:off x="35560" y="51435"/>
            <a:ext cx="9192260" cy="1322070"/>
          </a:xfrm>
          <a:prstGeom prst="rect">
            <a:avLst/>
          </a:prstGeom>
          <a:noFill/>
        </p:spPr>
        <p:txBody>
          <a:bodyPr wrap="square" rtlCol="0">
            <a:spAutoFit/>
          </a:bodyPr>
          <a:p>
            <a:r>
              <a:rPr lang="zh-CN" altLang="en-US" sz="2000">
                <a:latin typeface="楷体" panose="02010609060101010101" charset="-122"/>
                <a:ea typeface="楷体" panose="02010609060101010101" charset="-122"/>
                <a:cs typeface="楷体" panose="02010609060101010101" charset="-122"/>
              </a:rPr>
              <a:t>不远处传来了卡罗尔和朱莉的欢笑声，她们似乎意外地发现了一些奇异的贝壳，而在我脚下，潮水不断地拍打着岩石. ...</a:t>
            </a:r>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我低下头，目不转睛地盯着那张纸。</a:t>
            </a:r>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慢慢地，我感到微风轻拂着我的脸，梳理着我的头发，帮助我理清了思绪。</a:t>
            </a:r>
            <a:endParaRPr lang="zh-CN" altLang="en-US" sz="2000">
              <a:latin typeface="楷体" panose="02010609060101010101" charset="-122"/>
              <a:ea typeface="楷体" panose="02010609060101010101" charset="-122"/>
              <a:cs typeface="楷体" panose="02010609060101010101" charset="-122"/>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blinds(horizontal)">
                                      <p:cBhvr>
                                        <p:cTn id="13" dur="500"/>
                                        <p:tgtEl>
                                          <p:spTgt spid="1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 calcmode="lin" valueType="num">
                                      <p:cBhvr additive="base">
                                        <p:cTn id="18"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box(in)">
                                      <p:cBhvr>
                                        <p:cTn id="24" dur="2000"/>
                                        <p:tgtEl>
                                          <p:spTgt spid="12">
                                            <p:txEl>
                                              <p:pRg st="2" end="2"/>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box(in)">
                                      <p:cBhvr>
                                        <p:cTn id="27" dur="20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73" y="1675320"/>
            <a:ext cx="9064336" cy="3107690"/>
          </a:xfrm>
          <a:prstGeom prst="rect">
            <a:avLst/>
          </a:prstGeom>
          <a:noFill/>
        </p:spPr>
        <p:txBody>
          <a:bodyPr wrap="square">
            <a:spAutoFit/>
          </a:bodyPr>
          <a:lstStyle/>
          <a:p>
            <a:pPr indent="133350" fontAlgn="auto">
              <a:lnSpc>
                <a:spcPct val="100000"/>
              </a:lnSpc>
            </a:pP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I searched for an answer on his still gloomy face, while holding the paper tightly. </a:t>
            </a:r>
            <a:endPar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Father broke the </a:t>
            </a:r>
            <a:r>
              <a:rPr lang="en-US" altLang="zh-CN" sz="2800" u="sng"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silence</a:t>
            </a: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 first. </a:t>
            </a:r>
            <a:endPar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I briskly cut his words by replying </a:t>
            </a:r>
            <a:endPar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Startled by my answer, father asked in astonishment</a:t>
            </a: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 </a:t>
            </a:r>
            <a:endPar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I chuckled at his abrupt reaction “I found at my heart rests a quiet soul who prefers the vast and deep ocean to be a friend.”</a:t>
            </a:r>
            <a:r>
              <a:rPr lang="en-US" altLang="zh-CN" sz="2800" dirty="0">
                <a:solidFill>
                  <a:schemeClr val="tx1"/>
                </a:solidFill>
                <a:latin typeface="Times New Roman" panose="02020603050405020304" pitchFamily="18" charset="0"/>
                <a:cs typeface="Times New Roman" panose="02020603050405020304" pitchFamily="18" charset="0"/>
              </a:rPr>
              <a:t> </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0" y="17145"/>
            <a:ext cx="9102725" cy="1753235"/>
          </a:xfrm>
          <a:prstGeom prst="rect">
            <a:avLst/>
          </a:prstGeom>
          <a:noFill/>
        </p:spPr>
        <p:txBody>
          <a:bodyPr wrap="square" rtlCol="0">
            <a:spAutoFit/>
          </a:bodyPr>
          <a:p>
            <a:r>
              <a:rPr lang="zh-CN" altLang="en-US">
                <a:latin typeface="楷体" panose="02010609060101010101" charset="-122"/>
                <a:ea typeface="楷体" panose="02010609060101010101" charset="-122"/>
                <a:cs typeface="楷体" panose="02010609060101010101" charset="-122"/>
              </a:rPr>
              <a:t>我紧紧抓着那张纸，在他那仍然阴沉的脸上寻找答案。</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父亲首先打破了沉默。</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我迅速打断了他的话</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父亲被我的回答吓了一跳，惊讶地问道</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我笑了笑他的突然反应:“我发现在我的心里有一个安静的灵魂，他更喜欢广阔而深沉的海洋作为朋友。”</a:t>
            </a:r>
            <a:endParaRPr lang="zh-CN" altLang="en-US">
              <a:latin typeface="楷体" panose="02010609060101010101" charset="-122"/>
              <a:ea typeface="楷体" panose="02010609060101010101" charset="-122"/>
              <a:cs typeface="楷体" panose="02010609060101010101" charset="-122"/>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blinds(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box(in)">
                                      <p:cBhvr>
                                        <p:cTn id="22" dur="20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blinds(horizontal)">
                                      <p:cBhvr>
                                        <p:cTn id="3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1728470"/>
            <a:ext cx="9196070" cy="3538220"/>
          </a:xfrm>
          <a:prstGeom prst="rect">
            <a:avLst/>
          </a:prstGeom>
          <a:noFill/>
        </p:spPr>
        <p:txBody>
          <a:bodyPr wrap="square" rtlCol="0">
            <a:spAutoFit/>
          </a:bodyPr>
          <a:p>
            <a:r>
              <a:rPr lang="zh-CN" altLang="en-US" sz="27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W</a:t>
            </a:r>
            <a:r>
              <a:rPr lang="zh-CN" altLang="en-US" sz="2800">
                <a:latin typeface="Times New Roman" panose="02020603050405020304" pitchFamily="18" charset="0"/>
                <a:cs typeface="Times New Roman" panose="02020603050405020304" pitchFamily="18" charset="0"/>
                <a:sym typeface="+mn-ea"/>
              </a:rPr>
              <a:t>aving his tail</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rPr>
              <a:t>the cat came into our sight shortly, </a:t>
            </a:r>
            <a:r>
              <a:rPr lang="zh-CN" altLang="en-US" sz="2800">
                <a:latin typeface="Times New Roman" panose="02020603050405020304" pitchFamily="18" charset="0"/>
                <a:cs typeface="Times New Roman" panose="02020603050405020304" pitchFamily="18" charset="0"/>
                <a:sym typeface="+mn-ea"/>
              </a:rPr>
              <a:t>trott</a:t>
            </a:r>
            <a:r>
              <a:rPr lang="en-US" altLang="zh-CN" sz="2800">
                <a:latin typeface="Times New Roman" panose="02020603050405020304" pitchFamily="18" charset="0"/>
                <a:cs typeface="Times New Roman" panose="02020603050405020304" pitchFamily="18" charset="0"/>
                <a:sym typeface="+mn-ea"/>
              </a:rPr>
              <a:t>ing</a:t>
            </a:r>
            <a:r>
              <a:rPr lang="zh-CN" altLang="en-US" sz="2800">
                <a:latin typeface="Times New Roman" panose="02020603050405020304" pitchFamily="18" charset="0"/>
                <a:cs typeface="Times New Roman" panose="02020603050405020304" pitchFamily="18" charset="0"/>
                <a:sym typeface="+mn-ea"/>
              </a:rPr>
              <a:t> lordly</a:t>
            </a:r>
            <a:r>
              <a:rPr lang="en-US" altLang="zh-CN" sz="2800">
                <a:latin typeface="Times New Roman" panose="02020603050405020304" pitchFamily="18" charset="0"/>
                <a:cs typeface="Times New Roman" panose="02020603050405020304" pitchFamily="18" charset="0"/>
                <a:sym typeface="+mn-ea"/>
              </a:rPr>
              <a:t>(proudly)</a:t>
            </a:r>
            <a:r>
              <a:rPr lang="zh-CN" altLang="en-US" sz="2800">
                <a:latin typeface="Times New Roman" panose="02020603050405020304" pitchFamily="18" charset="0"/>
                <a:cs typeface="Times New Roman" panose="02020603050405020304" pitchFamily="18" charset="0"/>
                <a:sym typeface="+mn-ea"/>
              </a:rPr>
              <a:t> down the </a:t>
            </a:r>
            <a:r>
              <a:rPr lang="en-US" altLang="zh-CN" sz="2800">
                <a:latin typeface="Times New Roman" panose="02020603050405020304" pitchFamily="18" charset="0"/>
                <a:cs typeface="Times New Roman" panose="02020603050405020304" pitchFamily="18" charset="0"/>
                <a:sym typeface="+mn-ea"/>
              </a:rPr>
              <a:t>yard. </a:t>
            </a:r>
            <a:endParaRPr lang="en-US" altLang="zh-CN" sz="2800">
              <a:latin typeface="Times New Roman" panose="02020603050405020304" pitchFamily="18" charset="0"/>
              <a:cs typeface="Times New Roman" panose="02020603050405020304" pitchFamily="18" charset="0"/>
              <a:sym typeface="+mn-ea"/>
            </a:endParaRPr>
          </a:p>
          <a:p>
            <a:r>
              <a:rPr lang="zh-CN" altLang="en-US" sz="2800">
                <a:solidFill>
                  <a:srgbClr val="FF0000"/>
                </a:solidFill>
                <a:latin typeface="Times New Roman" panose="02020603050405020304" pitchFamily="18" charset="0"/>
                <a:cs typeface="Times New Roman" panose="02020603050405020304" pitchFamily="18" charset="0"/>
              </a:rPr>
              <a:t>That</a:t>
            </a:r>
            <a:r>
              <a:rPr lang="en-US" altLang="zh-CN" sz="2800">
                <a:solidFill>
                  <a:srgbClr val="FF0000"/>
                </a:solidFill>
                <a:latin typeface="Times New Roman" panose="02020603050405020304" pitchFamily="18" charset="0"/>
                <a:cs typeface="Times New Roman" panose="02020603050405020304" pitchFamily="18" charset="0"/>
              </a:rPr>
              <a:t> </a:t>
            </a:r>
            <a:r>
              <a:rPr lang="zh-CN" altLang="en-US" sz="2800">
                <a:solidFill>
                  <a:srgbClr val="FF0000"/>
                </a:solidFill>
                <a:latin typeface="Times New Roman" panose="02020603050405020304" pitchFamily="18" charset="0"/>
                <a:cs typeface="Times New Roman" panose="02020603050405020304" pitchFamily="18" charset="0"/>
              </a:rPr>
              <a:t>evening, we spotted the sweet yellow cat </a:t>
            </a:r>
            <a:r>
              <a:rPr lang="en-US" altLang="zh-CN" sz="2800">
                <a:solidFill>
                  <a:srgbClr val="FF0000"/>
                </a:solidFill>
                <a:latin typeface="Times New Roman" panose="02020603050405020304" pitchFamily="18" charset="0"/>
                <a:cs typeface="Times New Roman" panose="02020603050405020304" pitchFamily="18" charset="0"/>
              </a:rPr>
              <a:t>springing</a:t>
            </a:r>
            <a:r>
              <a:rPr lang="zh-CN" altLang="en-US" sz="2800">
                <a:solidFill>
                  <a:srgbClr val="FF0000"/>
                </a:solidFill>
                <a:latin typeface="Times New Roman" panose="02020603050405020304" pitchFamily="18" charset="0"/>
                <a:cs typeface="Times New Roman" panose="02020603050405020304" pitchFamily="18" charset="0"/>
              </a:rPr>
              <a:t> around</a:t>
            </a:r>
            <a:r>
              <a:rPr lang="en-US" altLang="zh-CN" sz="2800">
                <a:solidFill>
                  <a:srgbClr val="FF0000"/>
                </a:solidFill>
                <a:latin typeface="Times New Roman" panose="02020603050405020304" pitchFamily="18" charset="0"/>
                <a:cs typeface="Times New Roman" panose="02020603050405020304" pitchFamily="18" charset="0"/>
              </a:rPr>
              <a:t> in</a:t>
            </a:r>
            <a:r>
              <a:rPr lang="zh-CN" altLang="en-US" sz="2800">
                <a:solidFill>
                  <a:srgbClr val="FF0000"/>
                </a:solidFill>
                <a:latin typeface="Times New Roman" panose="02020603050405020304" pitchFamily="18" charset="0"/>
                <a:cs typeface="Times New Roman" panose="02020603050405020304" pitchFamily="18" charset="0"/>
              </a:rPr>
              <a:t> our woods in search of mice.</a:t>
            </a:r>
            <a:r>
              <a:rPr lang="en-US" altLang="zh-CN" sz="2800">
                <a:latin typeface="Times New Roman" panose="02020603050405020304" pitchFamily="18" charset="0"/>
                <a:cs typeface="Times New Roman" panose="02020603050405020304" pitchFamily="18" charset="0"/>
              </a:rPr>
              <a:t> </a:t>
            </a:r>
            <a:endParaRPr lang="en-US" altLang="zh-CN"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The groundhogs were nowhere in sight.</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 </a:t>
            </a:r>
            <a:r>
              <a:rPr lang="zh-CN" altLang="en-US" sz="2800">
                <a:solidFill>
                  <a:srgbClr val="FF0000"/>
                </a:solidFill>
                <a:latin typeface="Times New Roman" panose="02020603050405020304" pitchFamily="18" charset="0"/>
                <a:cs typeface="Times New Roman" panose="02020603050405020304" pitchFamily="18" charset="0"/>
              </a:rPr>
              <a:t>The sunset painted the sky pink, purple and gold. I couldn' </a:t>
            </a:r>
            <a:r>
              <a:rPr lang="en-US" altLang="zh-CN" sz="2800">
                <a:solidFill>
                  <a:srgbClr val="FF0000"/>
                </a:solidFill>
                <a:latin typeface="Times New Roman" panose="02020603050405020304" pitchFamily="18" charset="0"/>
                <a:cs typeface="Times New Roman" panose="02020603050405020304" pitchFamily="18" charset="0"/>
              </a:rPr>
              <a:t>t </a:t>
            </a:r>
            <a:r>
              <a:rPr lang="zh-CN" altLang="en-US" sz="2800">
                <a:solidFill>
                  <a:srgbClr val="FF0000"/>
                </a:solidFill>
                <a:latin typeface="Times New Roman" panose="02020603050405020304" pitchFamily="18" charset="0"/>
                <a:cs typeface="Times New Roman" panose="02020603050405020304" pitchFamily="18" charset="0"/>
              </a:rPr>
              <a:t>help sighing</a:t>
            </a:r>
            <a:r>
              <a:rPr lang="en-US" altLang="zh-CN" sz="2800">
                <a:solidFill>
                  <a:srgbClr val="FF0000"/>
                </a:solidFill>
                <a:latin typeface="Times New Roman" panose="02020603050405020304" pitchFamily="18" charset="0"/>
                <a:cs typeface="Times New Roman" panose="02020603050405020304" pitchFamily="18" charset="0"/>
              </a:rPr>
              <a:t> </a:t>
            </a:r>
            <a:r>
              <a:rPr lang="zh-CN" altLang="en-US" sz="2800">
                <a:solidFill>
                  <a:srgbClr val="FF0000"/>
                </a:solidFill>
                <a:latin typeface="Times New Roman" panose="02020603050405020304" pitchFamily="18" charset="0"/>
                <a:cs typeface="Times New Roman" panose="02020603050405020304" pitchFamily="18" charset="0"/>
              </a:rPr>
              <a:t>contentedly. </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Chery</a:t>
            </a:r>
            <a:r>
              <a:rPr lang="en-US" altLang="zh-CN" sz="2800">
                <a:latin typeface="Times New Roman" panose="02020603050405020304" pitchFamily="18" charset="0"/>
                <a:cs typeface="Times New Roman" panose="02020603050405020304" pitchFamily="18" charset="0"/>
              </a:rPr>
              <a:t>l</a:t>
            </a:r>
            <a:r>
              <a:rPr lang="zh-CN" altLang="en-US" sz="2800">
                <a:latin typeface="Times New Roman" panose="02020603050405020304" pitchFamily="18" charset="0"/>
                <a:cs typeface="Times New Roman" panose="02020603050405020304" pitchFamily="18" charset="0"/>
              </a:rPr>
              <a:t>'s cat meowed in the distance. </a:t>
            </a:r>
            <a:endParaRPr lang="zh-CN" altLang="en-US" sz="2800">
              <a:latin typeface="Times New Roman" panose="02020603050405020304" pitchFamily="18" charset="0"/>
              <a:cs typeface="Times New Roman" panose="02020603050405020304" pitchFamily="18" charset="0"/>
            </a:endParaRPr>
          </a:p>
        </p:txBody>
      </p:sp>
      <p:sp>
        <p:nvSpPr>
          <p:cNvPr id="3" name="文本框 2"/>
          <p:cNvSpPr txBox="1"/>
          <p:nvPr/>
        </p:nvSpPr>
        <p:spPr>
          <a:xfrm>
            <a:off x="251460" y="51435"/>
            <a:ext cx="9208135" cy="1630045"/>
          </a:xfrm>
          <a:prstGeom prst="rect">
            <a:avLst/>
          </a:prstGeom>
          <a:noFill/>
        </p:spPr>
        <p:txBody>
          <a:bodyPr wrap="square" rtlCol="0">
            <a:spAutoFit/>
          </a:bodyPr>
          <a:p>
            <a:r>
              <a:rPr lang="zh-CN" altLang="en-US" sz="2000"/>
              <a:t>猫摇着尾巴很快出现在我们的视线里，神气十足地在院子里小跑着。</a:t>
            </a:r>
            <a:endParaRPr lang="zh-CN" altLang="en-US" sz="2000"/>
          </a:p>
          <a:p>
            <a:r>
              <a:rPr lang="zh-CN" altLang="en-US" sz="2000"/>
              <a:t>那天晚上，我们发现一只可爱的黄猫在我们的树林里跳来跳去，寻找老鼠。</a:t>
            </a:r>
            <a:endParaRPr lang="zh-CN" altLang="en-US" sz="2000"/>
          </a:p>
          <a:p>
            <a:r>
              <a:rPr lang="zh-CN" altLang="en-US" sz="2000"/>
              <a:t>土拨鼠不见了。</a:t>
            </a:r>
            <a:endParaRPr lang="zh-CN" altLang="en-US" sz="2000"/>
          </a:p>
          <a:p>
            <a:r>
              <a:rPr lang="zh-CN" altLang="en-US" sz="2000"/>
              <a:t>夕阳把天空染成了粉红色、紫色和金色。我禁不住心满意足地叹了口气。</a:t>
            </a:r>
            <a:endParaRPr lang="zh-CN" altLang="en-US" sz="2000"/>
          </a:p>
          <a:p>
            <a:r>
              <a:rPr lang="zh-CN" altLang="en-US" sz="2000">
                <a:latin typeface="Times New Roman" panose="02020603050405020304" pitchFamily="18" charset="0"/>
                <a:cs typeface="Times New Roman" panose="02020603050405020304" pitchFamily="18" charset="0"/>
                <a:sym typeface="+mn-ea"/>
              </a:rPr>
              <a:t>Chery</a:t>
            </a:r>
            <a:r>
              <a:rPr lang="en-US" altLang="zh-CN" sz="2000">
                <a:latin typeface="Times New Roman" panose="02020603050405020304" pitchFamily="18" charset="0"/>
                <a:cs typeface="Times New Roman" panose="02020603050405020304" pitchFamily="18" charset="0"/>
                <a:sym typeface="+mn-ea"/>
              </a:rPr>
              <a:t>l</a:t>
            </a:r>
            <a:r>
              <a:rPr lang="zh-CN" altLang="en-US" sz="2000">
                <a:latin typeface="Times New Roman" panose="02020603050405020304" pitchFamily="18" charset="0"/>
                <a:cs typeface="Times New Roman" panose="02020603050405020304" pitchFamily="18" charset="0"/>
                <a:sym typeface="+mn-ea"/>
              </a:rPr>
              <a:t>'s</a:t>
            </a:r>
            <a:r>
              <a:rPr lang="zh-CN" altLang="en-US" sz="2000"/>
              <a:t>猫在远处喵喵叫。</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blinds(horizontal)">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p:cTn id="18" dur="1000" fill="hold"/>
                                        <p:tgtEl>
                                          <p:spTgt spid="2">
                                            <p:txEl>
                                              <p:pRg st="2" end="2"/>
                                            </p:txEl>
                                          </p:spTgt>
                                        </p:tgtEl>
                                        <p:attrNameLst>
                                          <p:attrName>ppt_x</p:attrName>
                                        </p:attrNameLst>
                                      </p:cBhvr>
                                      <p:tavLst>
                                        <p:tav tm="0">
                                          <p:val>
                                            <p:strVal val="#ppt_x-.2"/>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blinds(horizontal)">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 calcmode="lin" valueType="num">
                                      <p:cBhvr>
                                        <p:cTn id="30" dur="1000" fill="hold"/>
                                        <p:tgtEl>
                                          <p:spTgt spid="2">
                                            <p:txEl>
                                              <p:pRg st="4" end="4"/>
                                            </p:txEl>
                                          </p:spTgt>
                                        </p:tgtEl>
                                        <p:attrNameLst>
                                          <p:attrName>ppt_x</p:attrName>
                                        </p:attrNameLst>
                                      </p:cBhvr>
                                      <p:tavLst>
                                        <p:tav tm="0">
                                          <p:val>
                                            <p:strVal val="#ppt_x-.2"/>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2"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24000"/>
                    </a14:imgEffect>
                    <a14:imgEffect>
                      <a14:sharpenSoften amount="56000"/>
                    </a14:imgEffect>
                  </a14:imgLayer>
                </a14:imgProps>
              </a:ext>
              <a:ext uri="{28A0092B-C50C-407E-A947-70E740481C1C}">
                <a14:useLocalDpi xmlns:a14="http://schemas.microsoft.com/office/drawing/2010/main" val="0"/>
              </a:ext>
            </a:extLst>
          </a:blip>
          <a:srcRect l="21548" t="27327" r="29070" b="22297"/>
          <a:stretch>
            <a:fillRect/>
          </a:stretch>
        </p:blipFill>
        <p:spPr bwMode="auto">
          <a:xfrm>
            <a:off x="395539" y="278587"/>
            <a:ext cx="4227583" cy="45270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076056" y="339502"/>
            <a:ext cx="3408246" cy="2308256"/>
          </a:xfrm>
          <a:prstGeom prst="rect">
            <a:avLst/>
          </a:prstGeom>
          <a:noFill/>
          <a:ln>
            <a:noFill/>
          </a:ln>
        </p:spPr>
        <p:txBody>
          <a:bodyPr wrap="square" lIns="91365" tIns="45683" rIns="91365" bIns="45683">
            <a:spAutoFit/>
          </a:bodyPr>
          <a:lstStyle/>
          <a:p>
            <a:pPr algn="ctr"/>
            <a:r>
              <a:rPr lang="en-US" altLang="zh-CN" sz="4800" b="1" dirty="0">
                <a:ln w="18000">
                  <a:solidFill>
                    <a:schemeClr val="accent2">
                      <a:satMod val="140000"/>
                    </a:schemeClr>
                  </a:solidFill>
                  <a:prstDash val="solid"/>
                  <a:miter lim="800000"/>
                </a:ln>
                <a:solidFill>
                  <a:srgbClr val="FFCCCC"/>
                </a:solidFill>
                <a:effectLst>
                  <a:outerShdw blurRad="25500" dist="23000" dir="7020000" algn="tl">
                    <a:srgbClr val="000000">
                      <a:alpha val="50000"/>
                    </a:srgbClr>
                  </a:outerShdw>
                </a:effectLst>
                <a:latin typeface="Comic Sans MS" panose="030F0702030302020204" pitchFamily="66" charset="0"/>
                <a:ea typeface="华文新魏" panose="02010800040101010101" pitchFamily="2" charset="-122"/>
              </a:rPr>
              <a:t>A Valentine’s trick</a:t>
            </a:r>
            <a:endParaRPr lang="zh-CN" altLang="en-US" sz="4800" b="1" dirty="0">
              <a:ln w="18000">
                <a:solidFill>
                  <a:schemeClr val="accent2">
                    <a:satMod val="140000"/>
                  </a:schemeClr>
                </a:solidFill>
                <a:prstDash val="solid"/>
                <a:miter lim="800000"/>
              </a:ln>
              <a:solidFill>
                <a:srgbClr val="FFCCCC"/>
              </a:solidFill>
              <a:effectLst>
                <a:outerShdw blurRad="25500" dist="23000" dir="7020000" algn="tl">
                  <a:srgbClr val="000000">
                    <a:alpha val="50000"/>
                  </a:srgbClr>
                </a:outerShdw>
              </a:effectLst>
              <a:latin typeface="Comic Sans MS" panose="030F0702030302020204" pitchFamily="66" charset="0"/>
              <a:ea typeface="华文新魏" panose="02010800040101010101" pitchFamily="2" charset="-122"/>
            </a:endParaRPr>
          </a:p>
        </p:txBody>
      </p:sp>
      <p:pic>
        <p:nvPicPr>
          <p:cNvPr id="9" name="图片 8"/>
          <p:cNvPicPr>
            <a:picLocks noChangeAspect="1"/>
          </p:cNvPicPr>
          <p:nvPr/>
        </p:nvPicPr>
        <p:blipFill>
          <a:blip r:embed="rId3"/>
          <a:srcRect l="-670" b="7844"/>
          <a:stretch>
            <a:fillRect/>
          </a:stretch>
        </p:blipFill>
        <p:spPr>
          <a:xfrm>
            <a:off x="8130593" y="4122356"/>
            <a:ext cx="986991" cy="897003"/>
          </a:xfrm>
          <a:prstGeom prst="rect">
            <a:avLst/>
          </a:prstGeom>
        </p:spPr>
      </p:pic>
      <p:sp>
        <p:nvSpPr>
          <p:cNvPr id="10" name="TextBox 9"/>
          <p:cNvSpPr txBox="1"/>
          <p:nvPr/>
        </p:nvSpPr>
        <p:spPr>
          <a:xfrm>
            <a:off x="2771800" y="4281187"/>
            <a:ext cx="1944216" cy="369332"/>
          </a:xfrm>
          <a:prstGeom prst="rect">
            <a:avLst/>
          </a:prstGeom>
          <a:noFill/>
        </p:spPr>
        <p:txBody>
          <a:bodyPr wrap="square" lIns="91426" tIns="45713" rIns="91426" bIns="45713" rtlCol="0">
            <a:spAutoFit/>
          </a:bodyPr>
          <a:lstStyle/>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5627" y="288"/>
            <a:ext cx="8139178" cy="486000"/>
          </a:xfrm>
        </p:spPr>
        <p:txBody>
          <a:bodyPr/>
          <a:lstStyle/>
          <a:p>
            <a:r>
              <a:rPr lang="zh-CN" altLang="en-US" dirty="0" smtClean="0"/>
              <a:t>本次续写主要问题</a:t>
            </a:r>
            <a:endParaRPr lang="zh-CN" altLang="en-US" dirty="0"/>
          </a:p>
        </p:txBody>
      </p:sp>
      <p:sp>
        <p:nvSpPr>
          <p:cNvPr id="5" name="文本框 2"/>
          <p:cNvSpPr txBox="1"/>
          <p:nvPr/>
        </p:nvSpPr>
        <p:spPr>
          <a:xfrm>
            <a:off x="35560" y="411480"/>
            <a:ext cx="9089390" cy="5053330"/>
          </a:xfrm>
          <a:prstGeom prst="rect">
            <a:avLst/>
          </a:prstGeom>
          <a:noFill/>
        </p:spPr>
        <p:txBody>
          <a:bodyPr wrap="square" lIns="68579" tIns="34289" rIns="68579" bIns="34289" rtlCol="0">
            <a:spAutoFit/>
          </a:bodyPr>
          <a:lstStyle/>
          <a:p>
            <a:pPr marL="342900" indent="-342900" defTabSz="685800">
              <a:lnSpc>
                <a:spcPct val="150000"/>
              </a:lnSpc>
              <a:buFont typeface="Wingdings" panose="05000000000000000000" pitchFamily="2" charset="2"/>
              <a:buChar char="l"/>
            </a:pPr>
            <a:r>
              <a:rPr lang="zh-CN" altLang="en-US" sz="2400" b="1" dirty="0">
                <a:solidFill>
                  <a:prstClr val="black"/>
                </a:solidFill>
                <a:latin typeface="仿宋" panose="02010609060101010101" charset="-122"/>
                <a:ea typeface="仿宋" panose="02010609060101010101" charset="-122"/>
                <a:cs typeface="仿宋" panose="02010609060101010101" charset="-122"/>
                <a:sym typeface="+mn-ea"/>
              </a:rPr>
              <a:t>缺乏主题</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意识（</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Peterson wasn’t as bad a boy as I thought of;)</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主题没有得到很好地传达</a:t>
            </a:r>
            <a:endPar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没有按照主题有效设计情节；</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情节发展逻辑性不够严密，或与原文情节融洽度不高；与段首句的</a:t>
            </a:r>
            <a:r>
              <a:rPr lang="zh-CN" altLang="en-US" sz="2400" b="1" dirty="0" smtClean="0">
                <a:solidFill>
                  <a:srgbClr val="FF0000"/>
                </a:solidFill>
                <a:latin typeface="仿宋" panose="02010609060101010101" charset="-122"/>
                <a:ea typeface="仿宋" panose="02010609060101010101" charset="-122"/>
                <a:cs typeface="仿宋" panose="02010609060101010101" charset="-122"/>
                <a:sym typeface="+mn-ea"/>
              </a:rPr>
              <a:t>协同</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不够（</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what I heard)</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文化差异</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defTabSz="685800">
              <a:lnSpc>
                <a:spcPct val="150000"/>
              </a:lnSpc>
            </a:pPr>
            <a:r>
              <a:rPr lang="en-US" altLang="zh-CN" sz="2400" b="1" dirty="0">
                <a:solidFill>
                  <a:prstClr val="black"/>
                </a:solidFill>
                <a:latin typeface="仿宋" panose="02010609060101010101" charset="-122"/>
                <a:ea typeface="仿宋" panose="02010609060101010101" charset="-122"/>
                <a:cs typeface="仿宋" panose="02010609060101010101" charset="-122"/>
                <a:sym typeface="+mn-ea"/>
              </a:rPr>
              <a:t> </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不了解</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Valentine’s Day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的真正含义</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没有注意到中外名字的表达差异</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given/first name + family name</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Michael Peterson; Michael Rogers)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；没有了解国外</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break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期间教室一般没人；</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endParaRPr lang="zh-CN" altLang="en-US" sz="2400" b="1" dirty="0">
              <a:solidFill>
                <a:prstClr val="black"/>
              </a:solidFill>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12"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9"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5">
                                            <p:txEl>
                                              <p:pRg st="0" end="0"/>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5">
                                            <p:txEl>
                                              <p:pRg st="2" end="2"/>
                                            </p:txEl>
                                          </p:spTgt>
                                        </p:tgtEl>
                                        <p:attrNameLst>
                                          <p:attrName>style.visibility</p:attrName>
                                        </p:attrNameLst>
                                      </p:cBhvr>
                                      <p:to>
                                        <p:strVal val="visible"/>
                                      </p:to>
                                    </p:set>
                                    <p:anim calcmode="discrete" valueType="clr">
                                      <p:cBhvr override="childStyle">
                                        <p:cTn id="26" dur="80"/>
                                        <p:tgtEl>
                                          <p:spTgt spid="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5">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5">
                                            <p:txEl>
                                              <p:pRg st="2" end="2"/>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5">
                                            <p:txEl>
                                              <p:pRg st="3" end="3"/>
                                            </p:txEl>
                                          </p:spTgt>
                                        </p:tgtEl>
                                        <p:attrNameLst>
                                          <p:attrName>style.visibility</p:attrName>
                                        </p:attrNameLst>
                                      </p:cBhvr>
                                      <p:to>
                                        <p:strVal val="visible"/>
                                      </p:to>
                                    </p:set>
                                    <p:anim calcmode="discrete" valueType="clr">
                                      <p:cBhvr override="childStyle">
                                        <p:cTn id="33" dur="80"/>
                                        <p:tgtEl>
                                          <p:spTgt spid="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5">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502414" y="972000"/>
            <a:ext cx="8325992" cy="3781016"/>
          </a:xfrm>
          <a:solidFill>
            <a:schemeClr val="bg1"/>
          </a:solidFill>
        </p:spPr>
        <p:txBody>
          <a:bodyPr/>
          <a:lstStyle/>
          <a:p>
            <a:pPr marL="0" indent="0">
              <a:buNone/>
            </a:pPr>
            <a:r>
              <a:rPr lang="zh-CN" altLang="en-US" sz="2400" dirty="0"/>
              <a:t>Valentine's Day is </a:t>
            </a:r>
            <a:r>
              <a:rPr lang="zh-CN" altLang="en-US" sz="2400" dirty="0">
                <a:solidFill>
                  <a:srgbClr val="FF0000"/>
                </a:solidFill>
              </a:rPr>
              <a:t>a special day of</a:t>
            </a:r>
            <a:r>
              <a:rPr lang="en-US" altLang="zh-CN" sz="2400" dirty="0">
                <a:solidFill>
                  <a:srgbClr val="FF0000"/>
                </a:solidFill>
              </a:rPr>
              <a:t> </a:t>
            </a:r>
            <a:r>
              <a:rPr lang="zh-CN" altLang="en-US" sz="2400" dirty="0">
                <a:solidFill>
                  <a:srgbClr val="FF0000"/>
                </a:solidFill>
              </a:rPr>
              <a:t>love</a:t>
            </a:r>
            <a:r>
              <a:rPr lang="en-US" altLang="zh-CN" sz="2400" dirty="0"/>
              <a:t>!</a:t>
            </a:r>
            <a:endParaRPr lang="zh-CN" altLang="en-US" sz="2400" dirty="0"/>
          </a:p>
          <a:p>
            <a:pPr marL="0" indent="0">
              <a:buNone/>
            </a:pPr>
            <a:r>
              <a:rPr lang="zh-CN" altLang="en-US" sz="2400" dirty="0"/>
              <a:t>It is a day </a:t>
            </a:r>
            <a:r>
              <a:rPr lang="zh-CN" altLang="en-US" sz="2400" dirty="0">
                <a:solidFill>
                  <a:srgbClr val="FF0000"/>
                </a:solidFill>
              </a:rPr>
              <a:t>to celebrate friendship and lo</a:t>
            </a:r>
            <a:r>
              <a:rPr lang="en-US" altLang="zh-CN" sz="2400" dirty="0" err="1">
                <a:solidFill>
                  <a:srgbClr val="FF0000"/>
                </a:solidFill>
              </a:rPr>
              <a:t>ve</a:t>
            </a:r>
            <a:r>
              <a:rPr lang="en-US" altLang="zh-CN" sz="2400" dirty="0"/>
              <a:t>.</a:t>
            </a:r>
            <a:endParaRPr lang="zh-CN" altLang="en-US" sz="2400" dirty="0"/>
          </a:p>
          <a:p>
            <a:pPr marL="0" indent="0">
              <a:buNone/>
            </a:pPr>
            <a:r>
              <a:rPr lang="zh-CN" altLang="en-US" sz="2400" dirty="0"/>
              <a:t>It is a time</a:t>
            </a:r>
            <a:r>
              <a:rPr lang="zh-CN" altLang="en-US" sz="2400" dirty="0">
                <a:solidFill>
                  <a:srgbClr val="FF0000"/>
                </a:solidFill>
              </a:rPr>
              <a:t> to give little gifts</a:t>
            </a:r>
            <a:r>
              <a:rPr lang="zh-CN" altLang="en-US" sz="2400" dirty="0"/>
              <a:t> to special people</a:t>
            </a:r>
            <a:endParaRPr lang="zh-CN" altLang="en-US" sz="2400" dirty="0"/>
          </a:p>
          <a:p>
            <a:pPr marL="0" indent="0">
              <a:buNone/>
            </a:pPr>
            <a:r>
              <a:rPr lang="zh-CN" altLang="en-US" sz="2400" dirty="0"/>
              <a:t>It is a day </a:t>
            </a:r>
            <a:r>
              <a:rPr lang="zh-CN" altLang="en-US" sz="2400" dirty="0">
                <a:solidFill>
                  <a:srgbClr val="FF0000"/>
                </a:solidFill>
              </a:rPr>
              <a:t>to make handmade valentine</a:t>
            </a:r>
            <a:r>
              <a:rPr lang="en-US" altLang="zh-CN" sz="2400" dirty="0">
                <a:solidFill>
                  <a:srgbClr val="FF0000"/>
                </a:solidFill>
              </a:rPr>
              <a:t> </a:t>
            </a:r>
            <a:r>
              <a:rPr lang="zh-CN" altLang="en-US" sz="2400" dirty="0">
                <a:solidFill>
                  <a:srgbClr val="FF0000"/>
                </a:solidFill>
              </a:rPr>
              <a:t>cards</a:t>
            </a:r>
            <a:r>
              <a:rPr lang="zh-CN" altLang="en-US" sz="2400" dirty="0"/>
              <a:t> for your family and friends</a:t>
            </a:r>
            <a:r>
              <a:rPr lang="en-US" altLang="zh-CN" sz="2400" dirty="0"/>
              <a:t>.</a:t>
            </a:r>
            <a:endParaRPr lang="zh-CN" altLang="en-US" sz="2400" dirty="0"/>
          </a:p>
          <a:p>
            <a:pPr marL="0" indent="0">
              <a:buNone/>
            </a:pPr>
            <a:r>
              <a:rPr lang="zh-CN" altLang="en-US" sz="2400" dirty="0"/>
              <a:t>It is a time</a:t>
            </a:r>
            <a:r>
              <a:rPr lang="zh-CN" altLang="en-US" sz="2400" dirty="0">
                <a:solidFill>
                  <a:srgbClr val="FF0000"/>
                </a:solidFill>
              </a:rPr>
              <a:t> to share a story and a smile</a:t>
            </a:r>
            <a:r>
              <a:rPr lang="en-US" altLang="zh-CN" sz="2400" dirty="0">
                <a:solidFill>
                  <a:srgbClr val="FF0000"/>
                </a:solidFill>
              </a:rPr>
              <a:t> </a:t>
            </a:r>
            <a:r>
              <a:rPr lang="zh-CN" altLang="en-US" sz="2400" dirty="0"/>
              <a:t>with</a:t>
            </a:r>
            <a:r>
              <a:rPr lang="en-US" altLang="zh-CN" sz="2400" dirty="0"/>
              <a:t> </a:t>
            </a:r>
            <a:endParaRPr lang="en-US" altLang="zh-CN" sz="2400" dirty="0"/>
          </a:p>
          <a:p>
            <a:pPr marL="0" indent="0">
              <a:buNone/>
            </a:pPr>
            <a:r>
              <a:rPr lang="en-US" altLang="zh-CN" sz="2400" dirty="0"/>
              <a:t>someone you like.</a:t>
            </a:r>
            <a:endParaRPr lang="en-US" altLang="zh-CN" sz="2400" dirty="0"/>
          </a:p>
        </p:txBody>
      </p:sp>
      <p:sp>
        <p:nvSpPr>
          <p:cNvPr id="7" name="矩形 6"/>
          <p:cNvSpPr/>
          <p:nvPr/>
        </p:nvSpPr>
        <p:spPr>
          <a:xfrm>
            <a:off x="-36195" y="-20320"/>
            <a:ext cx="8864600" cy="1198880"/>
          </a:xfrm>
          <a:prstGeom prst="rect">
            <a:avLst/>
          </a:prstGeom>
          <a:noFill/>
          <a:ln>
            <a:noFill/>
          </a:ln>
        </p:spPr>
        <p:txBody>
          <a:bodyPr wrap="square" lIns="91376" tIns="45688" rIns="91376" bIns="45688" rtlCol="0" anchor="t">
            <a:spAutoFit/>
          </a:bodyPr>
          <a:lstStyle/>
          <a:p>
            <a:pPr algn="ctr"/>
            <a:r>
              <a:rPr lang="zh-CN" altLang="en-US" sz="7200" b="1" dirty="0">
                <a:ln w="6600">
                  <a:solidFill>
                    <a:srgbClr val="ED7D31"/>
                  </a:solidFill>
                  <a:prstDash val="solid"/>
                </a:ln>
                <a:solidFill>
                  <a:srgbClr val="FFFFFF"/>
                </a:solidFill>
                <a:effectLst>
                  <a:outerShdw dist="38100" dir="2700000" algn="tl" rotWithShape="0">
                    <a:srgbClr val="ED7D31"/>
                  </a:outerShdw>
                </a:effectLst>
              </a:rPr>
              <a:t>Valentine's</a:t>
            </a:r>
            <a:r>
              <a:rPr lang="en-US" altLang="zh-CN" sz="7200" b="1" dirty="0">
                <a:ln w="6600">
                  <a:solidFill>
                    <a:srgbClr val="ED7D31"/>
                  </a:solidFill>
                  <a:prstDash val="solid"/>
                </a:ln>
                <a:solidFill>
                  <a:srgbClr val="FFFFFF"/>
                </a:solidFill>
                <a:effectLst>
                  <a:outerShdw dist="38100" dir="2700000" algn="tl" rotWithShape="0">
                    <a:srgbClr val="ED7D31"/>
                  </a:outerShdw>
                </a:effectLst>
              </a:rPr>
              <a:t> Day</a:t>
            </a:r>
            <a:r>
              <a:rPr lang="zh-CN" altLang="en-US" sz="7200" b="1" dirty="0">
                <a:ln w="6600">
                  <a:solidFill>
                    <a:srgbClr val="ED7D31"/>
                  </a:solidFill>
                  <a:prstDash val="solid"/>
                </a:ln>
                <a:solidFill>
                  <a:srgbClr val="FFFFFF"/>
                </a:solidFill>
                <a:effectLst>
                  <a:outerShdw dist="38100" dir="2700000" algn="tl" rotWithShape="0">
                    <a:srgbClr val="ED7D31"/>
                  </a:outerShdw>
                </a:effectLst>
              </a:rPr>
              <a:t> </a:t>
            </a:r>
            <a:endParaRPr lang="zh-CN" altLang="en-US" sz="7200" b="1" dirty="0">
              <a:ln w="6600">
                <a:solidFill>
                  <a:srgbClr val="ED7D31"/>
                </a:solidFill>
                <a:prstDash val="solid"/>
              </a:ln>
              <a:solidFill>
                <a:srgbClr val="FFFFFF"/>
              </a:solidFill>
              <a:effectLst>
                <a:outerShdw dist="38100" dir="2700000" algn="tl" rotWithShape="0">
                  <a:srgbClr val="ED7D31"/>
                </a:outerShdw>
              </a:effectLst>
            </a:endParaRPr>
          </a:p>
        </p:txBody>
      </p:sp>
      <p:pic>
        <p:nvPicPr>
          <p:cNvPr id="5" name="图片 4"/>
          <p:cNvPicPr>
            <a:picLocks noChangeAspect="1"/>
          </p:cNvPicPr>
          <p:nvPr/>
        </p:nvPicPr>
        <p:blipFill>
          <a:blip r:embed="rId2"/>
          <a:srcRect l="-670" b="7844"/>
          <a:stretch>
            <a:fillRect/>
          </a:stretch>
        </p:blipFill>
        <p:spPr>
          <a:xfrm>
            <a:off x="7566921" y="3507854"/>
            <a:ext cx="1541615" cy="1512168"/>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23.xml><?xml version="1.0" encoding="utf-8"?>
<p:tagLst xmlns:p="http://schemas.openxmlformats.org/presentationml/2006/main">
  <p:tag name="MH" val="20170414135340"/>
  <p:tag name="MH_LIBRARY" val="GRAPHIC"/>
  <p:tag name="MH_ORDER" val="Group 4"/>
</p:tagLst>
</file>

<file path=ppt/tags/tag124.xml><?xml version="1.0" encoding="utf-8"?>
<p:tagLst xmlns:p="http://schemas.openxmlformats.org/presentationml/2006/main">
  <p:tag name="MH" val="20170414135340"/>
  <p:tag name="MH_LIBRARY" val="GRAPHIC"/>
  <p:tag name="MH_ORDER" val="Picture 51"/>
</p:tagLst>
</file>

<file path=ppt/tags/tag125.xml><?xml version="1.0" encoding="utf-8"?>
<p:tagLst xmlns:p="http://schemas.openxmlformats.org/presentationml/2006/main">
  <p:tag name="MH" val="20170414135340"/>
  <p:tag name="MH_LIBRARY" val="GRAPHIC"/>
  <p:tag name="MH_ORDER" val="Picture 52"/>
</p:tagLst>
</file>

<file path=ppt/tags/tag126.xml><?xml version="1.0" encoding="utf-8"?>
<p:tagLst xmlns:p="http://schemas.openxmlformats.org/presentationml/2006/main">
  <p:tag name="MH" val="20170414135340"/>
  <p:tag name="MH_LIBRARY" val="GRAPHIC"/>
  <p:tag name="MH_ORDER" val="Picture 23"/>
</p:tagLst>
</file>

<file path=ppt/tags/tag127.xml><?xml version="1.0" encoding="utf-8"?>
<p:tagLst xmlns:p="http://schemas.openxmlformats.org/presentationml/2006/main">
  <p:tag name="MH" val="20170414135340"/>
  <p:tag name="MH_LIBRARY" val="GRAPHIC"/>
  <p:tag name="MH_ORDER" val="Picture 22"/>
</p:tagLst>
</file>

<file path=ppt/tags/tag128.xml><?xml version="1.0" encoding="utf-8"?>
<p:tagLst xmlns:p="http://schemas.openxmlformats.org/presentationml/2006/main">
  <p:tag name="MH" val="20170414135340"/>
  <p:tag name="MH_LIBRARY" val="GRAPHIC"/>
  <p:tag name="MH_ORDER" val="Picture 27"/>
</p:tagLst>
</file>

<file path=ppt/tags/tag129.xml><?xml version="1.0" encoding="utf-8"?>
<p:tagLst xmlns:p="http://schemas.openxmlformats.org/presentationml/2006/main">
  <p:tag name="MH" val="20170414135340"/>
  <p:tag name="MH_LIBRARY" val="GRAPHIC"/>
  <p:tag name="MH_ORDER" val="Picture 28"/>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MH" val="20170414135340"/>
  <p:tag name="MH_LIBRARY" val="GRAPHIC"/>
</p:tagLst>
</file>

<file path=ppt/tags/tag131.xml><?xml version="1.0" encoding="utf-8"?>
<p:tagLst xmlns:p="http://schemas.openxmlformats.org/presentationml/2006/main">
  <p:tag name="MH" val="20170414135340"/>
  <p:tag name="MH_LIBRARY" val="GRAPHIC"/>
  <p:tag name="MH_ORDER" val="Group 4"/>
</p:tagLst>
</file>

<file path=ppt/tags/tag132.xml><?xml version="1.0" encoding="utf-8"?>
<p:tagLst xmlns:p="http://schemas.openxmlformats.org/presentationml/2006/main">
  <p:tag name="MH" val="20170414135340"/>
  <p:tag name="MH_LIBRARY" val="GRAPHIC"/>
  <p:tag name="MH_ORDER" val="Picture 51"/>
</p:tagLst>
</file>

<file path=ppt/tags/tag133.xml><?xml version="1.0" encoding="utf-8"?>
<p:tagLst xmlns:p="http://schemas.openxmlformats.org/presentationml/2006/main">
  <p:tag name="MH" val="20170414135340"/>
  <p:tag name="MH_LIBRARY" val="GRAPHIC"/>
  <p:tag name="MH_ORDER" val="Picture 52"/>
</p:tagLst>
</file>

<file path=ppt/tags/tag134.xml><?xml version="1.0" encoding="utf-8"?>
<p:tagLst xmlns:p="http://schemas.openxmlformats.org/presentationml/2006/main">
  <p:tag name="MH" val="20170414135340"/>
  <p:tag name="MH_LIBRARY" val="GRAPHIC"/>
  <p:tag name="MH_ORDER" val="Picture 23"/>
</p:tagLst>
</file>

<file path=ppt/tags/tag135.xml><?xml version="1.0" encoding="utf-8"?>
<p:tagLst xmlns:p="http://schemas.openxmlformats.org/presentationml/2006/main">
  <p:tag name="MH" val="20170414135340"/>
  <p:tag name="MH_LIBRARY" val="GRAPHIC"/>
  <p:tag name="MH_ORDER" val="Picture 27"/>
</p:tagLst>
</file>

<file path=ppt/tags/tag136.xml><?xml version="1.0" encoding="utf-8"?>
<p:tagLst xmlns:p="http://schemas.openxmlformats.org/presentationml/2006/main">
  <p:tag name="MH" val="20170414135340"/>
  <p:tag name="MH_LIBRARY" val="GRAPHIC"/>
  <p:tag name="MH_ORDER" val="Picture 28"/>
</p:tagLst>
</file>

<file path=ppt/tags/tag137.xml><?xml version="1.0" encoding="utf-8"?>
<p:tagLst xmlns:p="http://schemas.openxmlformats.org/presentationml/2006/main">
  <p:tag name="MH" val="20170414135340"/>
  <p:tag name="MH_LIBRARY" val="GRAPHIC"/>
</p:tagLst>
</file>

<file path=ppt/tags/tag138.xml><?xml version="1.0" encoding="utf-8"?>
<p:tagLst xmlns:p="http://schemas.openxmlformats.org/presentationml/2006/main">
  <p:tag name="MH" val="20170414135332"/>
  <p:tag name="MH_LIBRARY" val="GRAPHIC"/>
  <p:tag name="MH_ORDER" val="Picture 71"/>
</p:tagLst>
</file>

<file path=ppt/tags/tag139.xml><?xml version="1.0" encoding="utf-8"?>
<p:tagLst xmlns:p="http://schemas.openxmlformats.org/presentationml/2006/main">
  <p:tag name="MH" val="20170414135332"/>
  <p:tag name="MH_LIBRARY" val="GRAPHIC"/>
  <p:tag name="MH_ORDER" val="Picture 7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MH" val="20170414135332"/>
  <p:tag name="MH_LIBRARY" val="GRAPHIC"/>
  <p:tag name="MH_ORDER" val="Picture 73"/>
</p:tagLst>
</file>

<file path=ppt/tags/tag141.xml><?xml version="1.0" encoding="utf-8"?>
<p:tagLst xmlns:p="http://schemas.openxmlformats.org/presentationml/2006/main">
  <p:tag name="MH" val="20170414135332"/>
  <p:tag name="MH_LIBRARY" val="GRAPHIC"/>
  <p:tag name="MH_ORDER" val="Picture 74"/>
</p:tagLst>
</file>

<file path=ppt/tags/tag142.xml><?xml version="1.0" encoding="utf-8"?>
<p:tagLst xmlns:p="http://schemas.openxmlformats.org/presentationml/2006/main">
  <p:tag name="MH" val="20170414135332"/>
  <p:tag name="MH_LIBRARY" val="GRAPHIC"/>
  <p:tag name="MH_ORDER" val="Picture 77"/>
</p:tagLst>
</file>

<file path=ppt/tags/tag143.xml><?xml version="1.0" encoding="utf-8"?>
<p:tagLst xmlns:p="http://schemas.openxmlformats.org/presentationml/2006/main">
  <p:tag name="MH" val="20170414135332"/>
  <p:tag name="MH_LIBRARY" val="GRAPHIC"/>
  <p:tag name="MH_ORDER" val="Picture 6"/>
</p:tagLst>
</file>

<file path=ppt/tags/tag144.xml><?xml version="1.0" encoding="utf-8"?>
<p:tagLst xmlns:p="http://schemas.openxmlformats.org/presentationml/2006/main">
  <p:tag name="MH" val="20170414135332"/>
  <p:tag name="MH_LIBRARY" val="GRAPHIC"/>
  <p:tag name="MH_ORDER" val="Picture 7"/>
</p:tagLst>
</file>

<file path=ppt/tags/tag145.xml><?xml version="1.0" encoding="utf-8"?>
<p:tagLst xmlns:p="http://schemas.openxmlformats.org/presentationml/2006/main">
  <p:tag name="MH" val="20170414135332"/>
  <p:tag name="MH_LIBRARY" val="GRAPHIC"/>
  <p:tag name="MH_ORDER" val="Picture 26"/>
</p:tagLst>
</file>

<file path=ppt/tags/tag146.xml><?xml version="1.0" encoding="utf-8"?>
<p:tagLst xmlns:p="http://schemas.openxmlformats.org/presentationml/2006/main">
  <p:tag name="MH" val="20170414135332"/>
  <p:tag name="MH_LIBRARY" val="GRAPHIC"/>
</p:tagLst>
</file>

<file path=ppt/tags/tag147.xml><?xml version="1.0" encoding="utf-8"?>
<p:tagLst xmlns:p="http://schemas.openxmlformats.org/presentationml/2006/main">
  <p:tag name="MH" val="20170414135332"/>
  <p:tag name="MH_LIBRARY" val="GRAPHIC"/>
  <p:tag name="MH_ORDER" val="Picture 71"/>
</p:tagLst>
</file>

<file path=ppt/tags/tag148.xml><?xml version="1.0" encoding="utf-8"?>
<p:tagLst xmlns:p="http://schemas.openxmlformats.org/presentationml/2006/main">
  <p:tag name="MH" val="20170414135332"/>
  <p:tag name="MH_LIBRARY" val="GRAPHIC"/>
  <p:tag name="MH_ORDER" val="Picture 72"/>
</p:tagLst>
</file>

<file path=ppt/tags/tag149.xml><?xml version="1.0" encoding="utf-8"?>
<p:tagLst xmlns:p="http://schemas.openxmlformats.org/presentationml/2006/main">
  <p:tag name="MH" val="20170414135332"/>
  <p:tag name="MH_LIBRARY" val="GRAPHIC"/>
  <p:tag name="MH_ORDER" val="Picture 7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MH" val="20170414135332"/>
  <p:tag name="MH_LIBRARY" val="GRAPHIC"/>
  <p:tag name="MH_ORDER" val="Picture 74"/>
</p:tagLst>
</file>

<file path=ppt/tags/tag151.xml><?xml version="1.0" encoding="utf-8"?>
<p:tagLst xmlns:p="http://schemas.openxmlformats.org/presentationml/2006/main">
  <p:tag name="MH" val="20170414135332"/>
  <p:tag name="MH_LIBRARY" val="GRAPHIC"/>
  <p:tag name="MH_ORDER" val="Picture 77"/>
</p:tagLst>
</file>

<file path=ppt/tags/tag152.xml><?xml version="1.0" encoding="utf-8"?>
<p:tagLst xmlns:p="http://schemas.openxmlformats.org/presentationml/2006/main">
  <p:tag name="MH" val="20170414135332"/>
  <p:tag name="MH_LIBRARY" val="GRAPHIC"/>
  <p:tag name="MH_ORDER" val="Picture 6"/>
</p:tagLst>
</file>

<file path=ppt/tags/tag153.xml><?xml version="1.0" encoding="utf-8"?>
<p:tagLst xmlns:p="http://schemas.openxmlformats.org/presentationml/2006/main">
  <p:tag name="MH" val="20170414135332"/>
  <p:tag name="MH_LIBRARY" val="GRAPHIC"/>
  <p:tag name="MH_ORDER" val="Picture 7"/>
</p:tagLst>
</file>

<file path=ppt/tags/tag154.xml><?xml version="1.0" encoding="utf-8"?>
<p:tagLst xmlns:p="http://schemas.openxmlformats.org/presentationml/2006/main">
  <p:tag name="MH" val="20170414135332"/>
  <p:tag name="MH_LIBRARY" val="GRAPHIC"/>
  <p:tag name="MH_ORDER" val="Picture 26"/>
</p:tagLst>
</file>

<file path=ppt/tags/tag155.xml><?xml version="1.0" encoding="utf-8"?>
<p:tagLst xmlns:p="http://schemas.openxmlformats.org/presentationml/2006/main">
  <p:tag name="MH" val="20170414135332"/>
  <p:tag name="MH_LIBRARY" val="GRAPHIC"/>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0qhesjf">
      <a:majorFont>
        <a:latin typeface="等线"/>
        <a:ea typeface="杨任东竹石体-Semibold"/>
        <a:cs typeface=""/>
      </a:majorFont>
      <a:minorFont>
        <a:latin typeface="等线"/>
        <a:ea typeface="杨任东竹石体-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15102</Words>
  <Application>WPS 演示</Application>
  <PresentationFormat>全屏显示(16:9)</PresentationFormat>
  <Paragraphs>610</Paragraphs>
  <Slides>33</Slides>
  <Notes>7</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33</vt:i4>
      </vt:variant>
    </vt:vector>
  </HeadingPairs>
  <TitlesOfParts>
    <vt:vector size="58" baseType="lpstr">
      <vt:lpstr>Arial</vt:lpstr>
      <vt:lpstr>宋体</vt:lpstr>
      <vt:lpstr>Wingdings</vt:lpstr>
      <vt:lpstr>Calibri</vt:lpstr>
      <vt:lpstr>微软雅黑</vt:lpstr>
      <vt:lpstr>Times New Roman</vt:lpstr>
      <vt:lpstr>等线</vt:lpstr>
      <vt:lpstr>楷体</vt:lpstr>
      <vt:lpstr>Comic Sans MS</vt:lpstr>
      <vt:lpstr>华文新魏</vt:lpstr>
      <vt:lpstr>Arial</vt:lpstr>
      <vt:lpstr>Impact</vt:lpstr>
      <vt:lpstr>Arial Unicode MS</vt:lpstr>
      <vt:lpstr>Times New Roman Bold</vt:lpstr>
      <vt:lpstr>Calibri</vt:lpstr>
      <vt:lpstr>Arial Unicode MS</vt:lpstr>
      <vt:lpstr>华文行楷</vt:lpstr>
      <vt:lpstr>仿宋</vt:lpstr>
      <vt:lpstr>Times New Roman</vt:lpstr>
      <vt:lpstr>杨任东竹石体-Semibold</vt:lpstr>
      <vt:lpstr>Segoe Print</vt:lpstr>
      <vt:lpstr>1_Office 主题</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本次续写主要问题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About the language and writing style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俞樾</dc:creator>
  <cp:lastModifiedBy>lina</cp:lastModifiedBy>
  <cp:revision>226</cp:revision>
  <dcterms:created xsi:type="dcterms:W3CDTF">2021-04-08T12:24:00Z</dcterms:created>
  <dcterms:modified xsi:type="dcterms:W3CDTF">2021-04-17T02:36:45Z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EA45F2D911D5474999DBCD1F899D6651</vt:lpwstr>
  </property>
  <property fmtid="{D5CDD505-2E9C-101B-9397-08002B2CF9AE}" pid="3" name="KSOProductBuildVer">
    <vt:lpwstr>2052-11.1.0.10463</vt:lpwstr>
  </property>
</Properties>
</file>